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0.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85" r:id="rId5"/>
    <p:sldMasterId id="2147483706" r:id="rId6"/>
    <p:sldMasterId id="2147483732" r:id="rId7"/>
    <p:sldMasterId id="2147483747" r:id="rId8"/>
    <p:sldMasterId id="2147483764" r:id="rId9"/>
    <p:sldMasterId id="2147483777" r:id="rId10"/>
    <p:sldMasterId id="2147483816" r:id="rId11"/>
    <p:sldMasterId id="2147483850" r:id="rId12"/>
    <p:sldMasterId id="2147483885" r:id="rId13"/>
    <p:sldMasterId id="2147483921" r:id="rId14"/>
  </p:sldMasterIdLst>
  <p:notesMasterIdLst>
    <p:notesMasterId r:id="rId54"/>
  </p:notesMasterIdLst>
  <p:sldIdLst>
    <p:sldId id="320" r:id="rId15"/>
    <p:sldId id="341" r:id="rId16"/>
    <p:sldId id="343" r:id="rId17"/>
    <p:sldId id="321" r:id="rId18"/>
    <p:sldId id="293" r:id="rId19"/>
    <p:sldId id="294" r:id="rId20"/>
    <p:sldId id="295" r:id="rId21"/>
    <p:sldId id="296" r:id="rId22"/>
    <p:sldId id="276" r:id="rId23"/>
    <p:sldId id="297" r:id="rId24"/>
    <p:sldId id="298" r:id="rId25"/>
    <p:sldId id="299" r:id="rId26"/>
    <p:sldId id="327" r:id="rId27"/>
    <p:sldId id="306" r:id="rId28"/>
    <p:sldId id="307" r:id="rId29"/>
    <p:sldId id="308" r:id="rId30"/>
    <p:sldId id="309" r:id="rId31"/>
    <p:sldId id="310" r:id="rId32"/>
    <p:sldId id="311" r:id="rId33"/>
    <p:sldId id="312" r:id="rId34"/>
    <p:sldId id="313" r:id="rId35"/>
    <p:sldId id="314" r:id="rId36"/>
    <p:sldId id="315" r:id="rId37"/>
    <p:sldId id="316" r:id="rId38"/>
    <p:sldId id="301" r:id="rId39"/>
    <p:sldId id="302" r:id="rId40"/>
    <p:sldId id="303" r:id="rId41"/>
    <p:sldId id="304" r:id="rId42"/>
    <p:sldId id="259" r:id="rId43"/>
    <p:sldId id="260" r:id="rId44"/>
    <p:sldId id="277" r:id="rId45"/>
    <p:sldId id="261" r:id="rId46"/>
    <p:sldId id="319" r:id="rId47"/>
    <p:sldId id="270" r:id="rId48"/>
    <p:sldId id="323" r:id="rId49"/>
    <p:sldId id="324" r:id="rId50"/>
    <p:sldId id="331" r:id="rId51"/>
    <p:sldId id="328" r:id="rId52"/>
    <p:sldId id="32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ick off" id="{D86EB237-CBA6-7243-920C-674B860D13E7}">
          <p14:sldIdLst>
            <p14:sldId id="320"/>
            <p14:sldId id="341"/>
            <p14:sldId id="343"/>
            <p14:sldId id="321"/>
            <p14:sldId id="293"/>
            <p14:sldId id="294"/>
            <p14:sldId id="295"/>
            <p14:sldId id="296"/>
            <p14:sldId id="276"/>
            <p14:sldId id="297"/>
            <p14:sldId id="298"/>
            <p14:sldId id="299"/>
            <p14:sldId id="327"/>
            <p14:sldId id="306"/>
            <p14:sldId id="307"/>
            <p14:sldId id="308"/>
            <p14:sldId id="309"/>
            <p14:sldId id="310"/>
            <p14:sldId id="311"/>
            <p14:sldId id="312"/>
            <p14:sldId id="313"/>
            <p14:sldId id="314"/>
            <p14:sldId id="315"/>
            <p14:sldId id="316"/>
            <p14:sldId id="301"/>
            <p14:sldId id="302"/>
            <p14:sldId id="303"/>
            <p14:sldId id="304"/>
          </p14:sldIdLst>
        </p14:section>
        <p14:section name="Explain API Management and its value" id="{2D7D4D12-987D-534E-9D01-F87AE455DDD7}">
          <p14:sldIdLst>
            <p14:sldId id="259"/>
            <p14:sldId id="260"/>
            <p14:sldId id="277"/>
            <p14:sldId id="261"/>
            <p14:sldId id="319"/>
            <p14:sldId id="270"/>
          </p14:sldIdLst>
        </p14:section>
        <p14:section name="Show API Management in action" id="{0C10047D-4ED5-1C49-9A0D-027164320644}">
          <p14:sldIdLst>
            <p14:sldId id="323"/>
            <p14:sldId id="324"/>
            <p14:sldId id="331"/>
          </p14:sldIdLst>
        </p14:section>
        <p14:section name="Wrap up" id="{45078778-C239-594D-82A7-844380EBB5E1}">
          <p14:sldIdLst>
            <p14:sldId id="328"/>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6B8F"/>
    <a:srgbClr val="25729A"/>
    <a:srgbClr val="9B6B4F"/>
    <a:srgbClr val="8B71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80812" autoAdjust="0"/>
  </p:normalViewPr>
  <p:slideViewPr>
    <p:cSldViewPr snapToGrid="0" snapToObjects="1">
      <p:cViewPr varScale="1">
        <p:scale>
          <a:sx n="92" d="100"/>
          <a:sy n="92" d="100"/>
        </p:scale>
        <p:origin x="1224" y="9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defRPr sz="1862" b="0" i="0" u="none" strike="noStrike" kern="1200" spc="0" baseline="0">
                <a:solidFill>
                  <a:schemeClr val="tx1">
                    <a:lumMod val="65000"/>
                    <a:lumOff val="35000"/>
                  </a:schemeClr>
                </a:solidFill>
                <a:latin typeface="+mj-lt"/>
                <a:ea typeface="+mn-ea"/>
                <a:cs typeface="+mn-cs"/>
              </a:defRPr>
            </a:pPr>
            <a:r>
              <a:rPr lang="en-US" dirty="0">
                <a:solidFill>
                  <a:schemeClr val="bg1"/>
                </a:solidFill>
              </a:rPr>
              <a:t>Number of Public APIs</a:t>
            </a:r>
          </a:p>
        </c:rich>
      </c:tx>
      <c:layout>
        <c:manualLayout>
          <c:xMode val="edge"/>
          <c:yMode val="edge"/>
          <c:x val="1.6664484714368367E-2"/>
          <c:y val="6.1408369525588914E-3"/>
        </c:manualLayout>
      </c:layout>
      <c:overlay val="0"/>
      <c:spPr>
        <a:noFill/>
        <a:ln>
          <a:noFill/>
        </a:ln>
        <a:effectLst/>
      </c:spPr>
      <c:txPr>
        <a:bodyPr rot="0" spcFirstLastPara="1" vertOverflow="ellipsis" vert="horz" wrap="square" anchor="t" anchorCtr="1"/>
        <a:lstStyle/>
        <a:p>
          <a:pPr>
            <a:defRPr sz="1862"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areaChart>
        <c:grouping val="stacked"/>
        <c:varyColors val="0"/>
        <c:ser>
          <c:idx val="1"/>
          <c:order val="0"/>
          <c:tx>
            <c:strRef>
              <c:f>Sheet2!$C$1</c:f>
              <c:strCache>
                <c:ptCount val="1"/>
                <c:pt idx="0">
                  <c:v>Managed</c:v>
                </c:pt>
              </c:strCache>
            </c:strRef>
          </c:tx>
          <c:spPr>
            <a:solidFill>
              <a:schemeClr val="accent2"/>
            </a:solidFill>
            <a:ln>
              <a:noFill/>
            </a:ln>
            <a:effectLst/>
          </c:spPr>
          <c:cat>
            <c:numRef>
              <c:f>Sheet2!$A$2:$A$9</c:f>
              <c:numCache>
                <c:formatCode>General</c:formatCode>
                <c:ptCount val="8"/>
                <c:pt idx="0">
                  <c:v>2006</c:v>
                </c:pt>
                <c:pt idx="1">
                  <c:v>2007</c:v>
                </c:pt>
                <c:pt idx="2">
                  <c:v>2008</c:v>
                </c:pt>
                <c:pt idx="3">
                  <c:v>2009</c:v>
                </c:pt>
                <c:pt idx="4">
                  <c:v>2010</c:v>
                </c:pt>
                <c:pt idx="5">
                  <c:v>2011</c:v>
                </c:pt>
                <c:pt idx="6">
                  <c:v>2012</c:v>
                </c:pt>
                <c:pt idx="7">
                  <c:v>2013</c:v>
                </c:pt>
              </c:numCache>
            </c:numRef>
          </c:cat>
          <c:val>
            <c:numRef>
              <c:f>Sheet2!$C$2:$C$9</c:f>
              <c:numCache>
                <c:formatCode>General</c:formatCode>
                <c:ptCount val="8"/>
                <c:pt idx="0">
                  <c:v>10</c:v>
                </c:pt>
                <c:pt idx="1">
                  <c:v>20</c:v>
                </c:pt>
                <c:pt idx="2">
                  <c:v>40</c:v>
                </c:pt>
                <c:pt idx="3">
                  <c:v>80</c:v>
                </c:pt>
                <c:pt idx="4">
                  <c:v>200</c:v>
                </c:pt>
                <c:pt idx="5">
                  <c:v>600</c:v>
                </c:pt>
                <c:pt idx="6">
                  <c:v>850</c:v>
                </c:pt>
                <c:pt idx="7">
                  <c:v>2000</c:v>
                </c:pt>
              </c:numCache>
            </c:numRef>
          </c:val>
          <c:extLst>
            <c:ext xmlns:c16="http://schemas.microsoft.com/office/drawing/2014/chart" uri="{C3380CC4-5D6E-409C-BE32-E72D297353CC}">
              <c16:uniqueId val="{00000000-2EDC-4B92-AE64-719A560F891D}"/>
            </c:ext>
          </c:extLst>
        </c:ser>
        <c:ser>
          <c:idx val="0"/>
          <c:order val="1"/>
          <c:tx>
            <c:strRef>
              <c:f>Sheet2!$B$1</c:f>
              <c:strCache>
                <c:ptCount val="1"/>
                <c:pt idx="0">
                  <c:v>Total APIs</c:v>
                </c:pt>
              </c:strCache>
            </c:strRef>
          </c:tx>
          <c:spPr>
            <a:solidFill>
              <a:schemeClr val="accent1"/>
            </a:solidFill>
            <a:ln>
              <a:noFill/>
            </a:ln>
            <a:effectLst/>
          </c:spPr>
          <c:cat>
            <c:numRef>
              <c:f>Sheet2!$A$2:$A$9</c:f>
              <c:numCache>
                <c:formatCode>General</c:formatCode>
                <c:ptCount val="8"/>
                <c:pt idx="0">
                  <c:v>2006</c:v>
                </c:pt>
                <c:pt idx="1">
                  <c:v>2007</c:v>
                </c:pt>
                <c:pt idx="2">
                  <c:v>2008</c:v>
                </c:pt>
                <c:pt idx="3">
                  <c:v>2009</c:v>
                </c:pt>
                <c:pt idx="4">
                  <c:v>2010</c:v>
                </c:pt>
                <c:pt idx="5">
                  <c:v>2011</c:v>
                </c:pt>
                <c:pt idx="6">
                  <c:v>2012</c:v>
                </c:pt>
                <c:pt idx="7">
                  <c:v>2013</c:v>
                </c:pt>
              </c:numCache>
            </c:numRef>
          </c:cat>
          <c:val>
            <c:numRef>
              <c:f>Sheet2!$B$2:$B$9</c:f>
              <c:numCache>
                <c:formatCode>General</c:formatCode>
                <c:ptCount val="8"/>
                <c:pt idx="0">
                  <c:v>457</c:v>
                </c:pt>
                <c:pt idx="1">
                  <c:v>601</c:v>
                </c:pt>
                <c:pt idx="2">
                  <c:v>1116</c:v>
                </c:pt>
                <c:pt idx="3">
                  <c:v>1628</c:v>
                </c:pt>
                <c:pt idx="4">
                  <c:v>3742</c:v>
                </c:pt>
                <c:pt idx="5">
                  <c:v>6000</c:v>
                </c:pt>
                <c:pt idx="6">
                  <c:v>9000</c:v>
                </c:pt>
                <c:pt idx="7">
                  <c:v>20000</c:v>
                </c:pt>
              </c:numCache>
            </c:numRef>
          </c:val>
          <c:extLst>
            <c:ext xmlns:c16="http://schemas.microsoft.com/office/drawing/2014/chart" uri="{C3380CC4-5D6E-409C-BE32-E72D297353CC}">
              <c16:uniqueId val="{00000001-2EDC-4B92-AE64-719A560F891D}"/>
            </c:ext>
          </c:extLst>
        </c:ser>
        <c:dLbls>
          <c:showLegendKey val="0"/>
          <c:showVal val="0"/>
          <c:showCatName val="0"/>
          <c:showSerName val="0"/>
          <c:showPercent val="0"/>
          <c:showBubbleSize val="0"/>
        </c:dLbls>
        <c:axId val="-1497607360"/>
        <c:axId val="-1497606272"/>
      </c:areaChart>
      <c:catAx>
        <c:axId val="-14976073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j-lt"/>
                <a:ea typeface="+mn-ea"/>
                <a:cs typeface="+mn-cs"/>
              </a:defRPr>
            </a:pPr>
            <a:endParaRPr lang="en-US"/>
          </a:p>
        </c:txPr>
        <c:crossAx val="-1497606272"/>
        <c:crosses val="autoZero"/>
        <c:auto val="1"/>
        <c:lblAlgn val="ctr"/>
        <c:lblOffset val="100"/>
        <c:noMultiLvlLbl val="0"/>
      </c:catAx>
      <c:valAx>
        <c:axId val="-1497606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j-lt"/>
                <a:ea typeface="+mn-ea"/>
                <a:cs typeface="+mn-cs"/>
              </a:defRPr>
            </a:pPr>
            <a:endParaRPr lang="en-US"/>
          </a:p>
        </c:txPr>
        <c:crossAx val="-149760736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j-lt"/>
              <a:ea typeface="+mn-ea"/>
              <a:cs typeface="+mn-cs"/>
            </a:defRPr>
          </a:pPr>
          <a:endParaRPr lang="en-US"/>
        </a:p>
      </c:txPr>
    </c:legend>
    <c:plotVisOnly val="1"/>
    <c:dispBlanksAs val="zero"/>
    <c:showDLblsOverMax val="0"/>
  </c:chart>
  <c:spPr>
    <a:noFill/>
    <a:ln>
      <a:noFill/>
    </a:ln>
    <a:effectLst/>
  </c:spPr>
  <c:txPr>
    <a:bodyPr/>
    <a:lstStyle/>
    <a:p>
      <a:pPr>
        <a:defRPr>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290A75-640B-474C-A17C-450222DBBDD3}" type="doc">
      <dgm:prSet loTypeId="urn:microsoft.com/office/officeart/2005/8/layout/radial3" loCatId="relationship" qsTypeId="urn:microsoft.com/office/officeart/2005/8/quickstyle/simple1" qsCatId="simple" csTypeId="urn:microsoft.com/office/officeart/2005/8/colors/colorful4" csCatId="colorful" phldr="1"/>
      <dgm:spPr/>
      <dgm:t>
        <a:bodyPr/>
        <a:lstStyle/>
        <a:p>
          <a:endParaRPr lang="en-US"/>
        </a:p>
      </dgm:t>
    </dgm:pt>
    <dgm:pt modelId="{18F67DDF-019D-41A1-932B-E0B0D9F8F297}">
      <dgm:prSet phldrT="[Text]"/>
      <dgm:spPr/>
      <dgm:t>
        <a:bodyPr/>
        <a:lstStyle/>
        <a:p>
          <a:r>
            <a:rPr lang="en-US" dirty="0"/>
            <a:t>API Economy</a:t>
          </a:r>
        </a:p>
      </dgm:t>
    </dgm:pt>
    <dgm:pt modelId="{3CCADBA7-300D-4B7C-9AEF-8A1223F94EE2}" type="parTrans" cxnId="{C1726BCC-F063-4639-8281-C4BAD479C119}">
      <dgm:prSet/>
      <dgm:spPr/>
      <dgm:t>
        <a:bodyPr/>
        <a:lstStyle/>
        <a:p>
          <a:endParaRPr lang="en-US"/>
        </a:p>
      </dgm:t>
    </dgm:pt>
    <dgm:pt modelId="{18095583-91A6-4F93-A85E-CE03EB1CAA8B}" type="sibTrans" cxnId="{C1726BCC-F063-4639-8281-C4BAD479C119}">
      <dgm:prSet/>
      <dgm:spPr/>
      <dgm:t>
        <a:bodyPr/>
        <a:lstStyle/>
        <a:p>
          <a:endParaRPr lang="en-US"/>
        </a:p>
      </dgm:t>
    </dgm:pt>
    <dgm:pt modelId="{DBB2D4D9-CB9A-4AB3-A0CB-E50A3D030B69}">
      <dgm:prSet phldrT="[Text]" custT="1"/>
      <dgm:spPr/>
      <dgm:t>
        <a:bodyPr/>
        <a:lstStyle/>
        <a:p>
          <a:r>
            <a:rPr lang="en-US" sz="1800" dirty="0"/>
            <a:t>ISVs</a:t>
          </a:r>
        </a:p>
      </dgm:t>
    </dgm:pt>
    <dgm:pt modelId="{2F690AE7-C354-4227-98F5-8F8841CBF830}" type="parTrans" cxnId="{F6C5C220-D93A-4725-B898-3ADC73F686CD}">
      <dgm:prSet/>
      <dgm:spPr/>
      <dgm:t>
        <a:bodyPr/>
        <a:lstStyle/>
        <a:p>
          <a:endParaRPr lang="en-US"/>
        </a:p>
      </dgm:t>
    </dgm:pt>
    <dgm:pt modelId="{70990D73-451D-4BE6-BFE4-4C423E490C48}" type="sibTrans" cxnId="{F6C5C220-D93A-4725-B898-3ADC73F686CD}">
      <dgm:prSet/>
      <dgm:spPr/>
      <dgm:t>
        <a:bodyPr/>
        <a:lstStyle/>
        <a:p>
          <a:endParaRPr lang="en-US"/>
        </a:p>
      </dgm:t>
    </dgm:pt>
    <dgm:pt modelId="{97FF132C-CC24-457A-B2C7-12CE90155421}">
      <dgm:prSet phldrT="[Text]" custT="1"/>
      <dgm:spPr/>
      <dgm:t>
        <a:bodyPr/>
        <a:lstStyle/>
        <a:p>
          <a:r>
            <a:rPr lang="en-US" sz="1800" dirty="0"/>
            <a:t>New Channels</a:t>
          </a:r>
        </a:p>
      </dgm:t>
    </dgm:pt>
    <dgm:pt modelId="{8E9835F0-FBBC-4E9C-8C5B-D7F4B3AB7504}" type="parTrans" cxnId="{A44101E8-D5B8-41FF-A33D-019734989C5D}">
      <dgm:prSet/>
      <dgm:spPr/>
      <dgm:t>
        <a:bodyPr/>
        <a:lstStyle/>
        <a:p>
          <a:endParaRPr lang="en-US"/>
        </a:p>
      </dgm:t>
    </dgm:pt>
    <dgm:pt modelId="{BD161437-73C2-4425-84C1-A3C40B7233C1}" type="sibTrans" cxnId="{A44101E8-D5B8-41FF-A33D-019734989C5D}">
      <dgm:prSet/>
      <dgm:spPr/>
      <dgm:t>
        <a:bodyPr/>
        <a:lstStyle/>
        <a:p>
          <a:endParaRPr lang="en-US"/>
        </a:p>
      </dgm:t>
    </dgm:pt>
    <dgm:pt modelId="{ABA0AE0C-D2F3-4BB2-9347-F98208B36183}">
      <dgm:prSet phldrT="[Text]" custT="1"/>
      <dgm:spPr/>
      <dgm:t>
        <a:bodyPr/>
        <a:lstStyle/>
        <a:p>
          <a:r>
            <a:rPr lang="en-US" sz="1400" dirty="0"/>
            <a:t>Marketing &amp; Customer Relationships</a:t>
          </a:r>
        </a:p>
      </dgm:t>
    </dgm:pt>
    <dgm:pt modelId="{30A2B532-2D8C-4827-9CDB-F446E9857354}" type="parTrans" cxnId="{2EA84593-A7EF-46FE-B11A-4073521DEAA6}">
      <dgm:prSet/>
      <dgm:spPr/>
      <dgm:t>
        <a:bodyPr/>
        <a:lstStyle/>
        <a:p>
          <a:endParaRPr lang="en-US"/>
        </a:p>
      </dgm:t>
    </dgm:pt>
    <dgm:pt modelId="{10FFA139-E967-4C95-9EAB-B28CDCB731B4}" type="sibTrans" cxnId="{2EA84593-A7EF-46FE-B11A-4073521DEAA6}">
      <dgm:prSet/>
      <dgm:spPr/>
      <dgm:t>
        <a:bodyPr/>
        <a:lstStyle/>
        <a:p>
          <a:endParaRPr lang="en-US"/>
        </a:p>
      </dgm:t>
    </dgm:pt>
    <dgm:pt modelId="{21F2DF6D-6F51-40D7-B570-1DB40A0A7DF0}">
      <dgm:prSet phldrT="[Text]" custT="1"/>
      <dgm:spPr/>
      <dgm:t>
        <a:bodyPr/>
        <a:lstStyle/>
        <a:p>
          <a:r>
            <a:rPr lang="en-US" sz="1800" dirty="0"/>
            <a:t>API Security</a:t>
          </a:r>
        </a:p>
      </dgm:t>
    </dgm:pt>
    <dgm:pt modelId="{DCDFEA92-C859-4DFF-908C-6B819AD88EBA}" type="parTrans" cxnId="{7AF4FDA6-F3AF-4656-815F-5E5A4578DFB5}">
      <dgm:prSet/>
      <dgm:spPr/>
      <dgm:t>
        <a:bodyPr/>
        <a:lstStyle/>
        <a:p>
          <a:endParaRPr lang="en-US"/>
        </a:p>
      </dgm:t>
    </dgm:pt>
    <dgm:pt modelId="{2901DE9A-3FD0-43FA-961B-CF67BB51F816}" type="sibTrans" cxnId="{7AF4FDA6-F3AF-4656-815F-5E5A4578DFB5}">
      <dgm:prSet/>
      <dgm:spPr/>
      <dgm:t>
        <a:bodyPr/>
        <a:lstStyle/>
        <a:p>
          <a:endParaRPr lang="en-US"/>
        </a:p>
      </dgm:t>
    </dgm:pt>
    <dgm:pt modelId="{4D19C285-1F7B-416A-9700-38D0AD402028}">
      <dgm:prSet phldrT="[Text]" custT="1"/>
      <dgm:spPr/>
      <dgm:t>
        <a:bodyPr/>
        <a:lstStyle/>
        <a:p>
          <a:r>
            <a:rPr lang="en-US" sz="1800" dirty="0"/>
            <a:t>Internal Agility</a:t>
          </a:r>
        </a:p>
      </dgm:t>
    </dgm:pt>
    <dgm:pt modelId="{958662E6-5887-41EB-AD78-EA5EE6CA1BD0}" type="parTrans" cxnId="{110F728D-869E-4FC0-A4F9-D6F3E9C66F4E}">
      <dgm:prSet/>
      <dgm:spPr/>
      <dgm:t>
        <a:bodyPr/>
        <a:lstStyle/>
        <a:p>
          <a:endParaRPr lang="en-US"/>
        </a:p>
      </dgm:t>
    </dgm:pt>
    <dgm:pt modelId="{82DEAAEA-178C-4C3C-88B8-BB60BA90A953}" type="sibTrans" cxnId="{110F728D-869E-4FC0-A4F9-D6F3E9C66F4E}">
      <dgm:prSet/>
      <dgm:spPr/>
      <dgm:t>
        <a:bodyPr/>
        <a:lstStyle/>
        <a:p>
          <a:endParaRPr lang="en-US"/>
        </a:p>
      </dgm:t>
    </dgm:pt>
    <dgm:pt modelId="{D8A724F0-988E-4E12-B1C9-BC1617EA4FC0}" type="pres">
      <dgm:prSet presAssocID="{8A290A75-640B-474C-A17C-450222DBBDD3}" presName="composite" presStyleCnt="0">
        <dgm:presLayoutVars>
          <dgm:chMax val="1"/>
          <dgm:dir/>
          <dgm:resizeHandles val="exact"/>
        </dgm:presLayoutVars>
      </dgm:prSet>
      <dgm:spPr/>
    </dgm:pt>
    <dgm:pt modelId="{6E07C9A9-E27E-44DF-8ED3-D33B26511591}" type="pres">
      <dgm:prSet presAssocID="{8A290A75-640B-474C-A17C-450222DBBDD3}" presName="radial" presStyleCnt="0">
        <dgm:presLayoutVars>
          <dgm:animLvl val="ctr"/>
        </dgm:presLayoutVars>
      </dgm:prSet>
      <dgm:spPr/>
    </dgm:pt>
    <dgm:pt modelId="{1D4FDAD5-7770-431D-A28C-FDC285045CB4}" type="pres">
      <dgm:prSet presAssocID="{18F67DDF-019D-41A1-932B-E0B0D9F8F297}" presName="centerShape" presStyleLbl="vennNode1" presStyleIdx="0" presStyleCnt="6"/>
      <dgm:spPr/>
    </dgm:pt>
    <dgm:pt modelId="{3636E612-9D5D-4DA0-A001-D200B2A3D726}" type="pres">
      <dgm:prSet presAssocID="{DBB2D4D9-CB9A-4AB3-A0CB-E50A3D030B69}" presName="node" presStyleLbl="vennNode1" presStyleIdx="1" presStyleCnt="6">
        <dgm:presLayoutVars>
          <dgm:bulletEnabled val="1"/>
        </dgm:presLayoutVars>
      </dgm:prSet>
      <dgm:spPr/>
    </dgm:pt>
    <dgm:pt modelId="{22632344-1227-45AA-AF5B-7B11EB6ADED1}" type="pres">
      <dgm:prSet presAssocID="{97FF132C-CC24-457A-B2C7-12CE90155421}" presName="node" presStyleLbl="vennNode1" presStyleIdx="2" presStyleCnt="6">
        <dgm:presLayoutVars>
          <dgm:bulletEnabled val="1"/>
        </dgm:presLayoutVars>
      </dgm:prSet>
      <dgm:spPr/>
    </dgm:pt>
    <dgm:pt modelId="{27B311A0-1664-4087-8C9F-EB0D05355158}" type="pres">
      <dgm:prSet presAssocID="{ABA0AE0C-D2F3-4BB2-9347-F98208B36183}" presName="node" presStyleLbl="vennNode1" presStyleIdx="3" presStyleCnt="6">
        <dgm:presLayoutVars>
          <dgm:bulletEnabled val="1"/>
        </dgm:presLayoutVars>
      </dgm:prSet>
      <dgm:spPr/>
    </dgm:pt>
    <dgm:pt modelId="{63E3DD47-3528-4869-8D8E-005C62E4B217}" type="pres">
      <dgm:prSet presAssocID="{21F2DF6D-6F51-40D7-B570-1DB40A0A7DF0}" presName="node" presStyleLbl="vennNode1" presStyleIdx="4" presStyleCnt="6">
        <dgm:presLayoutVars>
          <dgm:bulletEnabled val="1"/>
        </dgm:presLayoutVars>
      </dgm:prSet>
      <dgm:spPr/>
    </dgm:pt>
    <dgm:pt modelId="{6C32B1BD-FC81-4101-BEB1-A1E3FB0753C7}" type="pres">
      <dgm:prSet presAssocID="{4D19C285-1F7B-416A-9700-38D0AD402028}" presName="node" presStyleLbl="vennNode1" presStyleIdx="5" presStyleCnt="6">
        <dgm:presLayoutVars>
          <dgm:bulletEnabled val="1"/>
        </dgm:presLayoutVars>
      </dgm:prSet>
      <dgm:spPr/>
    </dgm:pt>
  </dgm:ptLst>
  <dgm:cxnLst>
    <dgm:cxn modelId="{5F6EA709-7944-4527-AFFA-F14E8160931B}" type="presOf" srcId="{18F67DDF-019D-41A1-932B-E0B0D9F8F297}" destId="{1D4FDAD5-7770-431D-A28C-FDC285045CB4}" srcOrd="0" destOrd="0" presId="urn:microsoft.com/office/officeart/2005/8/layout/radial3"/>
    <dgm:cxn modelId="{7AF4FDA6-F3AF-4656-815F-5E5A4578DFB5}" srcId="{18F67DDF-019D-41A1-932B-E0B0D9F8F297}" destId="{21F2DF6D-6F51-40D7-B570-1DB40A0A7DF0}" srcOrd="3" destOrd="0" parTransId="{DCDFEA92-C859-4DFF-908C-6B819AD88EBA}" sibTransId="{2901DE9A-3FD0-43FA-961B-CF67BB51F816}"/>
    <dgm:cxn modelId="{110F728D-869E-4FC0-A4F9-D6F3E9C66F4E}" srcId="{18F67DDF-019D-41A1-932B-E0B0D9F8F297}" destId="{4D19C285-1F7B-416A-9700-38D0AD402028}" srcOrd="4" destOrd="0" parTransId="{958662E6-5887-41EB-AD78-EA5EE6CA1BD0}" sibTransId="{82DEAAEA-178C-4C3C-88B8-BB60BA90A953}"/>
    <dgm:cxn modelId="{0E350028-A61D-45C6-B6B1-D685E5F3985A}" type="presOf" srcId="{21F2DF6D-6F51-40D7-B570-1DB40A0A7DF0}" destId="{63E3DD47-3528-4869-8D8E-005C62E4B217}" srcOrd="0" destOrd="0" presId="urn:microsoft.com/office/officeart/2005/8/layout/radial3"/>
    <dgm:cxn modelId="{F6C5C220-D93A-4725-B898-3ADC73F686CD}" srcId="{18F67DDF-019D-41A1-932B-E0B0D9F8F297}" destId="{DBB2D4D9-CB9A-4AB3-A0CB-E50A3D030B69}" srcOrd="0" destOrd="0" parTransId="{2F690AE7-C354-4227-98F5-8F8841CBF830}" sibTransId="{70990D73-451D-4BE6-BFE4-4C423E490C48}"/>
    <dgm:cxn modelId="{2EA84593-A7EF-46FE-B11A-4073521DEAA6}" srcId="{18F67DDF-019D-41A1-932B-E0B0D9F8F297}" destId="{ABA0AE0C-D2F3-4BB2-9347-F98208B36183}" srcOrd="2" destOrd="0" parTransId="{30A2B532-2D8C-4827-9CDB-F446E9857354}" sibTransId="{10FFA139-E967-4C95-9EAB-B28CDCB731B4}"/>
    <dgm:cxn modelId="{1FC2E953-3F62-4643-BFF4-9C0656F0FCE7}" type="presOf" srcId="{8A290A75-640B-474C-A17C-450222DBBDD3}" destId="{D8A724F0-988E-4E12-B1C9-BC1617EA4FC0}" srcOrd="0" destOrd="0" presId="urn:microsoft.com/office/officeart/2005/8/layout/radial3"/>
    <dgm:cxn modelId="{BE8AC200-293F-4245-95DA-27BB4E0AAC52}" type="presOf" srcId="{DBB2D4D9-CB9A-4AB3-A0CB-E50A3D030B69}" destId="{3636E612-9D5D-4DA0-A001-D200B2A3D726}" srcOrd="0" destOrd="0" presId="urn:microsoft.com/office/officeart/2005/8/layout/radial3"/>
    <dgm:cxn modelId="{C1726BCC-F063-4639-8281-C4BAD479C119}" srcId="{8A290A75-640B-474C-A17C-450222DBBDD3}" destId="{18F67DDF-019D-41A1-932B-E0B0D9F8F297}" srcOrd="0" destOrd="0" parTransId="{3CCADBA7-300D-4B7C-9AEF-8A1223F94EE2}" sibTransId="{18095583-91A6-4F93-A85E-CE03EB1CAA8B}"/>
    <dgm:cxn modelId="{C7A5BF2F-8286-4B21-8A42-847CCAE0C823}" type="presOf" srcId="{4D19C285-1F7B-416A-9700-38D0AD402028}" destId="{6C32B1BD-FC81-4101-BEB1-A1E3FB0753C7}" srcOrd="0" destOrd="0" presId="urn:microsoft.com/office/officeart/2005/8/layout/radial3"/>
    <dgm:cxn modelId="{8380BACF-E326-4D74-A16C-9025A4C1B076}" type="presOf" srcId="{ABA0AE0C-D2F3-4BB2-9347-F98208B36183}" destId="{27B311A0-1664-4087-8C9F-EB0D05355158}" srcOrd="0" destOrd="0" presId="urn:microsoft.com/office/officeart/2005/8/layout/radial3"/>
    <dgm:cxn modelId="{A44101E8-D5B8-41FF-A33D-019734989C5D}" srcId="{18F67DDF-019D-41A1-932B-E0B0D9F8F297}" destId="{97FF132C-CC24-457A-B2C7-12CE90155421}" srcOrd="1" destOrd="0" parTransId="{8E9835F0-FBBC-4E9C-8C5B-D7F4B3AB7504}" sibTransId="{BD161437-73C2-4425-84C1-A3C40B7233C1}"/>
    <dgm:cxn modelId="{E135DD5C-2F6C-442A-B0EE-C258CA0D66F8}" type="presOf" srcId="{97FF132C-CC24-457A-B2C7-12CE90155421}" destId="{22632344-1227-45AA-AF5B-7B11EB6ADED1}" srcOrd="0" destOrd="0" presId="urn:microsoft.com/office/officeart/2005/8/layout/radial3"/>
    <dgm:cxn modelId="{E1EB14CD-C684-457B-B0CA-48833D54137F}" type="presParOf" srcId="{D8A724F0-988E-4E12-B1C9-BC1617EA4FC0}" destId="{6E07C9A9-E27E-44DF-8ED3-D33B26511591}" srcOrd="0" destOrd="0" presId="urn:microsoft.com/office/officeart/2005/8/layout/radial3"/>
    <dgm:cxn modelId="{BD03FBBF-3FBD-4E80-937D-B67844C677C2}" type="presParOf" srcId="{6E07C9A9-E27E-44DF-8ED3-D33B26511591}" destId="{1D4FDAD5-7770-431D-A28C-FDC285045CB4}" srcOrd="0" destOrd="0" presId="urn:microsoft.com/office/officeart/2005/8/layout/radial3"/>
    <dgm:cxn modelId="{9042B898-8018-4CC6-9D9C-3C27EEBF662F}" type="presParOf" srcId="{6E07C9A9-E27E-44DF-8ED3-D33B26511591}" destId="{3636E612-9D5D-4DA0-A001-D200B2A3D726}" srcOrd="1" destOrd="0" presId="urn:microsoft.com/office/officeart/2005/8/layout/radial3"/>
    <dgm:cxn modelId="{3590350F-F0D7-4049-85A0-E5CF6C87DFBF}" type="presParOf" srcId="{6E07C9A9-E27E-44DF-8ED3-D33B26511591}" destId="{22632344-1227-45AA-AF5B-7B11EB6ADED1}" srcOrd="2" destOrd="0" presId="urn:microsoft.com/office/officeart/2005/8/layout/radial3"/>
    <dgm:cxn modelId="{0D629F2B-1D54-4B68-9355-A82577A43BB8}" type="presParOf" srcId="{6E07C9A9-E27E-44DF-8ED3-D33B26511591}" destId="{27B311A0-1664-4087-8C9F-EB0D05355158}" srcOrd="3" destOrd="0" presId="urn:microsoft.com/office/officeart/2005/8/layout/radial3"/>
    <dgm:cxn modelId="{B8C92B17-C292-465A-AAD2-66AECEC5708F}" type="presParOf" srcId="{6E07C9A9-E27E-44DF-8ED3-D33B26511591}" destId="{63E3DD47-3528-4869-8D8E-005C62E4B217}" srcOrd="4" destOrd="0" presId="urn:microsoft.com/office/officeart/2005/8/layout/radial3"/>
    <dgm:cxn modelId="{55679C62-F4C6-4787-B990-789D896E8AD2}" type="presParOf" srcId="{6E07C9A9-E27E-44DF-8ED3-D33B26511591}" destId="{6C32B1BD-FC81-4101-BEB1-A1E3FB0753C7}"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2D0714-51C3-4E5A-94A8-CB2B30812E4A}"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9C584477-0AB9-46F1-B300-115A83760907}">
      <dgm:prSet phldrT="[Text]"/>
      <dgm:spPr/>
      <dgm:t>
        <a:bodyPr/>
        <a:lstStyle/>
        <a:p>
          <a:r>
            <a:rPr lang="en-US" dirty="0"/>
            <a:t>Azure API MGMT</a:t>
          </a:r>
        </a:p>
      </dgm:t>
    </dgm:pt>
    <dgm:pt modelId="{74F0F401-463B-46FB-8264-3A2E31C90669}" type="parTrans" cxnId="{01D67B6F-72ED-49E8-AE86-31AEAA31E6BD}">
      <dgm:prSet/>
      <dgm:spPr/>
      <dgm:t>
        <a:bodyPr/>
        <a:lstStyle/>
        <a:p>
          <a:endParaRPr lang="en-US"/>
        </a:p>
      </dgm:t>
    </dgm:pt>
    <dgm:pt modelId="{F170639B-0E21-4186-B3FD-78953C1B2931}" type="sibTrans" cxnId="{01D67B6F-72ED-49E8-AE86-31AEAA31E6BD}">
      <dgm:prSet/>
      <dgm:spPr/>
      <dgm:t>
        <a:bodyPr/>
        <a:lstStyle/>
        <a:p>
          <a:endParaRPr lang="en-US"/>
        </a:p>
      </dgm:t>
    </dgm:pt>
    <dgm:pt modelId="{9A4E961A-A955-443B-AE02-7DFF55A27966}">
      <dgm:prSet phldrT="[Text]"/>
      <dgm:spPr/>
      <dgm:t>
        <a:bodyPr/>
        <a:lstStyle/>
        <a:p>
          <a:r>
            <a:rPr lang="en-US" dirty="0"/>
            <a:t>Project existing or new services as APIs</a:t>
          </a:r>
        </a:p>
      </dgm:t>
    </dgm:pt>
    <dgm:pt modelId="{500A8C0F-31C7-4274-A7C7-3A71B258E204}" type="parTrans" cxnId="{275F75D3-142A-49BF-AAD1-46B89371D9E2}">
      <dgm:prSet/>
      <dgm:spPr/>
      <dgm:t>
        <a:bodyPr/>
        <a:lstStyle/>
        <a:p>
          <a:endParaRPr lang="en-US"/>
        </a:p>
      </dgm:t>
    </dgm:pt>
    <dgm:pt modelId="{83FD50CD-9339-4E1B-B17B-81261EE19E1F}" type="sibTrans" cxnId="{275F75D3-142A-49BF-AAD1-46B89371D9E2}">
      <dgm:prSet/>
      <dgm:spPr>
        <a:solidFill>
          <a:schemeClr val="bg1"/>
        </a:solidFill>
      </dgm:spPr>
      <dgm:t>
        <a:bodyPr/>
        <a:lstStyle/>
        <a:p>
          <a:endParaRPr lang="en-US"/>
        </a:p>
      </dgm:t>
    </dgm:pt>
    <dgm:pt modelId="{AEE9F9FE-CFD6-465A-B21A-21304F205F6B}">
      <dgm:prSet phldrT="[Text]"/>
      <dgm:spPr/>
      <dgm:t>
        <a:bodyPr/>
        <a:lstStyle/>
        <a:p>
          <a:pPr algn="ctr"/>
          <a:r>
            <a:rPr lang="en-US" dirty="0"/>
            <a:t>View Operational and Business insights through Analytics	</a:t>
          </a:r>
        </a:p>
      </dgm:t>
    </dgm:pt>
    <dgm:pt modelId="{57FEB00D-2602-4189-AB12-DF04B8B1C4C4}" type="parTrans" cxnId="{0527151A-2D89-4360-91EF-E009EDA4B525}">
      <dgm:prSet/>
      <dgm:spPr/>
      <dgm:t>
        <a:bodyPr/>
        <a:lstStyle/>
        <a:p>
          <a:endParaRPr lang="en-US"/>
        </a:p>
      </dgm:t>
    </dgm:pt>
    <dgm:pt modelId="{E0F7C10D-9C5E-424B-A6AF-BB76E7E2AB0D}" type="sibTrans" cxnId="{0527151A-2D89-4360-91EF-E009EDA4B525}">
      <dgm:prSet/>
      <dgm:spPr>
        <a:solidFill>
          <a:schemeClr val="bg1"/>
        </a:solidFill>
      </dgm:spPr>
      <dgm:t>
        <a:bodyPr/>
        <a:lstStyle/>
        <a:p>
          <a:endParaRPr lang="en-US"/>
        </a:p>
      </dgm:t>
    </dgm:pt>
    <dgm:pt modelId="{4BC95B33-EA10-4AD5-A7B3-37B609259B8E}">
      <dgm:prSet phldrT="[Text]"/>
      <dgm:spPr/>
      <dgm:t>
        <a:bodyPr/>
        <a:lstStyle/>
        <a:p>
          <a:r>
            <a:rPr lang="en-US"/>
            <a:t>Developer Engagement</a:t>
          </a:r>
          <a:endParaRPr lang="en-US" dirty="0"/>
        </a:p>
      </dgm:t>
    </dgm:pt>
    <dgm:pt modelId="{ED9E60A9-ACED-406E-A1DB-78F1D98676B7}" type="parTrans" cxnId="{13ACEE27-DDDF-4104-9E4B-433F6EB320C9}">
      <dgm:prSet/>
      <dgm:spPr/>
      <dgm:t>
        <a:bodyPr/>
        <a:lstStyle/>
        <a:p>
          <a:endParaRPr lang="en-US"/>
        </a:p>
      </dgm:t>
    </dgm:pt>
    <dgm:pt modelId="{749ADD43-8899-47F1-9A39-A5FE1ED9C327}" type="sibTrans" cxnId="{13ACEE27-DDDF-4104-9E4B-433F6EB320C9}">
      <dgm:prSet/>
      <dgm:spPr>
        <a:solidFill>
          <a:schemeClr val="bg1"/>
        </a:solidFill>
      </dgm:spPr>
      <dgm:t>
        <a:bodyPr/>
        <a:lstStyle/>
        <a:p>
          <a:endParaRPr lang="en-US"/>
        </a:p>
      </dgm:t>
    </dgm:pt>
    <dgm:pt modelId="{5CE861A6-B2E1-4584-95F6-6B6FEB0617E4}">
      <dgm:prSet phldrT="[Text]"/>
      <dgm:spPr/>
      <dgm:t>
        <a:bodyPr/>
        <a:lstStyle/>
        <a:p>
          <a:r>
            <a:rPr lang="en-US"/>
            <a:t>Publish APIs to developers, partners and citizens</a:t>
          </a:r>
          <a:endParaRPr lang="en-US" dirty="0"/>
        </a:p>
      </dgm:t>
    </dgm:pt>
    <dgm:pt modelId="{20EAA688-C1B3-430D-83B6-5179CCD13321}" type="parTrans" cxnId="{5C697AF2-AFB7-4D1B-B368-2737546F7B32}">
      <dgm:prSet/>
      <dgm:spPr/>
      <dgm:t>
        <a:bodyPr/>
        <a:lstStyle/>
        <a:p>
          <a:endParaRPr lang="en-US"/>
        </a:p>
      </dgm:t>
    </dgm:pt>
    <dgm:pt modelId="{D16C6C82-7D72-49D9-80F0-19DCD311FD5A}" type="sibTrans" cxnId="{5C697AF2-AFB7-4D1B-B368-2737546F7B32}">
      <dgm:prSet/>
      <dgm:spPr>
        <a:solidFill>
          <a:schemeClr val="bg1"/>
        </a:solidFill>
      </dgm:spPr>
      <dgm:t>
        <a:bodyPr/>
        <a:lstStyle/>
        <a:p>
          <a:endParaRPr lang="en-US"/>
        </a:p>
      </dgm:t>
    </dgm:pt>
    <dgm:pt modelId="{8C809D21-7F4B-44D6-99C0-1F190D3E8CFF}" type="pres">
      <dgm:prSet presAssocID="{462D0714-51C3-4E5A-94A8-CB2B30812E4A}" presName="Name0" presStyleCnt="0">
        <dgm:presLayoutVars>
          <dgm:chMax val="1"/>
          <dgm:dir/>
          <dgm:animLvl val="ctr"/>
          <dgm:resizeHandles val="exact"/>
        </dgm:presLayoutVars>
      </dgm:prSet>
      <dgm:spPr/>
    </dgm:pt>
    <dgm:pt modelId="{CC3B0603-8E99-478E-A53C-302CA02E5271}" type="pres">
      <dgm:prSet presAssocID="{9C584477-0AB9-46F1-B300-115A83760907}" presName="centerShape" presStyleLbl="node0" presStyleIdx="0" presStyleCnt="1"/>
      <dgm:spPr/>
    </dgm:pt>
    <dgm:pt modelId="{4165B12E-326F-49F1-818D-304B89AB973C}" type="pres">
      <dgm:prSet presAssocID="{9A4E961A-A955-443B-AE02-7DFF55A27966}" presName="node" presStyleLbl="node1" presStyleIdx="0" presStyleCnt="4">
        <dgm:presLayoutVars>
          <dgm:bulletEnabled val="1"/>
        </dgm:presLayoutVars>
      </dgm:prSet>
      <dgm:spPr/>
    </dgm:pt>
    <dgm:pt modelId="{3039F1BC-3604-44D1-8A43-FE35DB808BAB}" type="pres">
      <dgm:prSet presAssocID="{9A4E961A-A955-443B-AE02-7DFF55A27966}" presName="dummy" presStyleCnt="0"/>
      <dgm:spPr/>
    </dgm:pt>
    <dgm:pt modelId="{38FDD3BC-EC6B-4CBC-BDD7-BCFC4FBB9EFC}" type="pres">
      <dgm:prSet presAssocID="{83FD50CD-9339-4E1B-B17B-81261EE19E1F}" presName="sibTrans" presStyleLbl="sibTrans2D1" presStyleIdx="0" presStyleCnt="4"/>
      <dgm:spPr/>
    </dgm:pt>
    <dgm:pt modelId="{F59CBB65-A2CD-4E32-823A-58E98411AA6D}" type="pres">
      <dgm:prSet presAssocID="{5CE861A6-B2E1-4584-95F6-6B6FEB0617E4}" presName="node" presStyleLbl="node1" presStyleIdx="1" presStyleCnt="4">
        <dgm:presLayoutVars>
          <dgm:bulletEnabled val="1"/>
        </dgm:presLayoutVars>
      </dgm:prSet>
      <dgm:spPr/>
    </dgm:pt>
    <dgm:pt modelId="{33CED669-EA4A-4FA7-A447-DCA37F794E9B}" type="pres">
      <dgm:prSet presAssocID="{5CE861A6-B2E1-4584-95F6-6B6FEB0617E4}" presName="dummy" presStyleCnt="0"/>
      <dgm:spPr/>
    </dgm:pt>
    <dgm:pt modelId="{0C1F096E-E86E-43E8-9662-FE5E13D1E5D3}" type="pres">
      <dgm:prSet presAssocID="{D16C6C82-7D72-49D9-80F0-19DCD311FD5A}" presName="sibTrans" presStyleLbl="sibTrans2D1" presStyleIdx="1" presStyleCnt="4"/>
      <dgm:spPr/>
    </dgm:pt>
    <dgm:pt modelId="{666F4E6E-B725-43BE-8CEE-28731EF3B4BE}" type="pres">
      <dgm:prSet presAssocID="{AEE9F9FE-CFD6-465A-B21A-21304F205F6B}" presName="node" presStyleLbl="node1" presStyleIdx="2" presStyleCnt="4" custRadScaleRad="100368">
        <dgm:presLayoutVars>
          <dgm:bulletEnabled val="1"/>
        </dgm:presLayoutVars>
      </dgm:prSet>
      <dgm:spPr/>
    </dgm:pt>
    <dgm:pt modelId="{9641130E-79CD-4BA2-9096-FDFC07C1F12B}" type="pres">
      <dgm:prSet presAssocID="{AEE9F9FE-CFD6-465A-B21A-21304F205F6B}" presName="dummy" presStyleCnt="0"/>
      <dgm:spPr/>
    </dgm:pt>
    <dgm:pt modelId="{9DC25476-7B9B-4A9E-8FB7-257112847044}" type="pres">
      <dgm:prSet presAssocID="{E0F7C10D-9C5E-424B-A6AF-BB76E7E2AB0D}" presName="sibTrans" presStyleLbl="sibTrans2D1" presStyleIdx="2" presStyleCnt="4"/>
      <dgm:spPr/>
    </dgm:pt>
    <dgm:pt modelId="{63B65CF9-41C4-4BDA-9F41-EC83F7E670EE}" type="pres">
      <dgm:prSet presAssocID="{4BC95B33-EA10-4AD5-A7B3-37B609259B8E}" presName="node" presStyleLbl="node1" presStyleIdx="3" presStyleCnt="4">
        <dgm:presLayoutVars>
          <dgm:bulletEnabled val="1"/>
        </dgm:presLayoutVars>
      </dgm:prSet>
      <dgm:spPr/>
    </dgm:pt>
    <dgm:pt modelId="{FB69B498-7E60-47A4-BA93-DE3175FD3F1B}" type="pres">
      <dgm:prSet presAssocID="{4BC95B33-EA10-4AD5-A7B3-37B609259B8E}" presName="dummy" presStyleCnt="0"/>
      <dgm:spPr/>
    </dgm:pt>
    <dgm:pt modelId="{B97764B7-6E72-484F-9E6D-524ED9BDBF12}" type="pres">
      <dgm:prSet presAssocID="{749ADD43-8899-47F1-9A39-A5FE1ED9C327}" presName="sibTrans" presStyleLbl="sibTrans2D1" presStyleIdx="3" presStyleCnt="4"/>
      <dgm:spPr/>
    </dgm:pt>
  </dgm:ptLst>
  <dgm:cxnLst>
    <dgm:cxn modelId="{275F75D3-142A-49BF-AAD1-46B89371D9E2}" srcId="{9C584477-0AB9-46F1-B300-115A83760907}" destId="{9A4E961A-A955-443B-AE02-7DFF55A27966}" srcOrd="0" destOrd="0" parTransId="{500A8C0F-31C7-4274-A7C7-3A71B258E204}" sibTransId="{83FD50CD-9339-4E1B-B17B-81261EE19E1F}"/>
    <dgm:cxn modelId="{13915B3A-E65A-4289-B269-663BE83F4143}" type="presOf" srcId="{AEE9F9FE-CFD6-465A-B21A-21304F205F6B}" destId="{666F4E6E-B725-43BE-8CEE-28731EF3B4BE}" srcOrd="0" destOrd="0" presId="urn:microsoft.com/office/officeart/2005/8/layout/radial6"/>
    <dgm:cxn modelId="{051E05EA-F64D-4930-8FED-D8DF8ECB3A03}" type="presOf" srcId="{9C584477-0AB9-46F1-B300-115A83760907}" destId="{CC3B0603-8E99-478E-A53C-302CA02E5271}" srcOrd="0" destOrd="0" presId="urn:microsoft.com/office/officeart/2005/8/layout/radial6"/>
    <dgm:cxn modelId="{13ACEE27-DDDF-4104-9E4B-433F6EB320C9}" srcId="{9C584477-0AB9-46F1-B300-115A83760907}" destId="{4BC95B33-EA10-4AD5-A7B3-37B609259B8E}" srcOrd="3" destOrd="0" parTransId="{ED9E60A9-ACED-406E-A1DB-78F1D98676B7}" sibTransId="{749ADD43-8899-47F1-9A39-A5FE1ED9C327}"/>
    <dgm:cxn modelId="{0527151A-2D89-4360-91EF-E009EDA4B525}" srcId="{9C584477-0AB9-46F1-B300-115A83760907}" destId="{AEE9F9FE-CFD6-465A-B21A-21304F205F6B}" srcOrd="2" destOrd="0" parTransId="{57FEB00D-2602-4189-AB12-DF04B8B1C4C4}" sibTransId="{E0F7C10D-9C5E-424B-A6AF-BB76E7E2AB0D}"/>
    <dgm:cxn modelId="{47A5609F-A7D5-482D-9D3D-B90856BF2206}" type="presOf" srcId="{D16C6C82-7D72-49D9-80F0-19DCD311FD5A}" destId="{0C1F096E-E86E-43E8-9662-FE5E13D1E5D3}" srcOrd="0" destOrd="0" presId="urn:microsoft.com/office/officeart/2005/8/layout/radial6"/>
    <dgm:cxn modelId="{976BD162-4D7D-4CFB-BCE8-D73B29D5EA36}" type="presOf" srcId="{E0F7C10D-9C5E-424B-A6AF-BB76E7E2AB0D}" destId="{9DC25476-7B9B-4A9E-8FB7-257112847044}" srcOrd="0" destOrd="0" presId="urn:microsoft.com/office/officeart/2005/8/layout/radial6"/>
    <dgm:cxn modelId="{01D67B6F-72ED-49E8-AE86-31AEAA31E6BD}" srcId="{462D0714-51C3-4E5A-94A8-CB2B30812E4A}" destId="{9C584477-0AB9-46F1-B300-115A83760907}" srcOrd="0" destOrd="0" parTransId="{74F0F401-463B-46FB-8264-3A2E31C90669}" sibTransId="{F170639B-0E21-4186-B3FD-78953C1B2931}"/>
    <dgm:cxn modelId="{5C697AF2-AFB7-4D1B-B368-2737546F7B32}" srcId="{9C584477-0AB9-46F1-B300-115A83760907}" destId="{5CE861A6-B2E1-4584-95F6-6B6FEB0617E4}" srcOrd="1" destOrd="0" parTransId="{20EAA688-C1B3-430D-83B6-5179CCD13321}" sibTransId="{D16C6C82-7D72-49D9-80F0-19DCD311FD5A}"/>
    <dgm:cxn modelId="{D148B15A-C13D-4870-A3DA-4D908489C8DE}" type="presOf" srcId="{749ADD43-8899-47F1-9A39-A5FE1ED9C327}" destId="{B97764B7-6E72-484F-9E6D-524ED9BDBF12}" srcOrd="0" destOrd="0" presId="urn:microsoft.com/office/officeart/2005/8/layout/radial6"/>
    <dgm:cxn modelId="{21055EFC-1ECF-4DCB-84F3-B1A0B91B9B00}" type="presOf" srcId="{5CE861A6-B2E1-4584-95F6-6B6FEB0617E4}" destId="{F59CBB65-A2CD-4E32-823A-58E98411AA6D}" srcOrd="0" destOrd="0" presId="urn:microsoft.com/office/officeart/2005/8/layout/radial6"/>
    <dgm:cxn modelId="{6CDA8B89-7025-4CB8-9760-DFEA80CC6377}" type="presOf" srcId="{4BC95B33-EA10-4AD5-A7B3-37B609259B8E}" destId="{63B65CF9-41C4-4BDA-9F41-EC83F7E670EE}" srcOrd="0" destOrd="0" presId="urn:microsoft.com/office/officeart/2005/8/layout/radial6"/>
    <dgm:cxn modelId="{F9C32A59-2911-4734-A53F-E8ACD512AB7E}" type="presOf" srcId="{462D0714-51C3-4E5A-94A8-CB2B30812E4A}" destId="{8C809D21-7F4B-44D6-99C0-1F190D3E8CFF}" srcOrd="0" destOrd="0" presId="urn:microsoft.com/office/officeart/2005/8/layout/radial6"/>
    <dgm:cxn modelId="{9B1F5423-7DD7-4B6C-BE10-9364002C0587}" type="presOf" srcId="{83FD50CD-9339-4E1B-B17B-81261EE19E1F}" destId="{38FDD3BC-EC6B-4CBC-BDD7-BCFC4FBB9EFC}" srcOrd="0" destOrd="0" presId="urn:microsoft.com/office/officeart/2005/8/layout/radial6"/>
    <dgm:cxn modelId="{C3E28C4A-A1FE-4DB6-AF67-E4324134BA5D}" type="presOf" srcId="{9A4E961A-A955-443B-AE02-7DFF55A27966}" destId="{4165B12E-326F-49F1-818D-304B89AB973C}" srcOrd="0" destOrd="0" presId="urn:microsoft.com/office/officeart/2005/8/layout/radial6"/>
    <dgm:cxn modelId="{342E52B1-FC23-46E9-87E0-6AEE5E67A29A}" type="presParOf" srcId="{8C809D21-7F4B-44D6-99C0-1F190D3E8CFF}" destId="{CC3B0603-8E99-478E-A53C-302CA02E5271}" srcOrd="0" destOrd="0" presId="urn:microsoft.com/office/officeart/2005/8/layout/radial6"/>
    <dgm:cxn modelId="{A1DF634B-4D6D-454D-A7A0-6B87CDAD5BBD}" type="presParOf" srcId="{8C809D21-7F4B-44D6-99C0-1F190D3E8CFF}" destId="{4165B12E-326F-49F1-818D-304B89AB973C}" srcOrd="1" destOrd="0" presId="urn:microsoft.com/office/officeart/2005/8/layout/radial6"/>
    <dgm:cxn modelId="{7503625D-AB54-4F3F-80B0-AF3D3CB50F48}" type="presParOf" srcId="{8C809D21-7F4B-44D6-99C0-1F190D3E8CFF}" destId="{3039F1BC-3604-44D1-8A43-FE35DB808BAB}" srcOrd="2" destOrd="0" presId="urn:microsoft.com/office/officeart/2005/8/layout/radial6"/>
    <dgm:cxn modelId="{5F90F37F-7636-4130-B2B9-9B6D5DF84D1D}" type="presParOf" srcId="{8C809D21-7F4B-44D6-99C0-1F190D3E8CFF}" destId="{38FDD3BC-EC6B-4CBC-BDD7-BCFC4FBB9EFC}" srcOrd="3" destOrd="0" presId="urn:microsoft.com/office/officeart/2005/8/layout/radial6"/>
    <dgm:cxn modelId="{5998DCE8-C4E0-4EB0-BC64-FD957219821B}" type="presParOf" srcId="{8C809D21-7F4B-44D6-99C0-1F190D3E8CFF}" destId="{F59CBB65-A2CD-4E32-823A-58E98411AA6D}" srcOrd="4" destOrd="0" presId="urn:microsoft.com/office/officeart/2005/8/layout/radial6"/>
    <dgm:cxn modelId="{CA2709A4-048E-40C4-B38A-2A933DCCBD75}" type="presParOf" srcId="{8C809D21-7F4B-44D6-99C0-1F190D3E8CFF}" destId="{33CED669-EA4A-4FA7-A447-DCA37F794E9B}" srcOrd="5" destOrd="0" presId="urn:microsoft.com/office/officeart/2005/8/layout/radial6"/>
    <dgm:cxn modelId="{D0F51FA3-A3E4-4CE4-B040-DE5E7E2FF736}" type="presParOf" srcId="{8C809D21-7F4B-44D6-99C0-1F190D3E8CFF}" destId="{0C1F096E-E86E-43E8-9662-FE5E13D1E5D3}" srcOrd="6" destOrd="0" presId="urn:microsoft.com/office/officeart/2005/8/layout/radial6"/>
    <dgm:cxn modelId="{B3164F33-E684-4E3E-89F6-357A4938C0D0}" type="presParOf" srcId="{8C809D21-7F4B-44D6-99C0-1F190D3E8CFF}" destId="{666F4E6E-B725-43BE-8CEE-28731EF3B4BE}" srcOrd="7" destOrd="0" presId="urn:microsoft.com/office/officeart/2005/8/layout/radial6"/>
    <dgm:cxn modelId="{7B3929E4-F123-40A9-B2D2-7A66837DFE50}" type="presParOf" srcId="{8C809D21-7F4B-44D6-99C0-1F190D3E8CFF}" destId="{9641130E-79CD-4BA2-9096-FDFC07C1F12B}" srcOrd="8" destOrd="0" presId="urn:microsoft.com/office/officeart/2005/8/layout/radial6"/>
    <dgm:cxn modelId="{7D2B0614-E990-4481-99B0-8455F8002DAC}" type="presParOf" srcId="{8C809D21-7F4B-44D6-99C0-1F190D3E8CFF}" destId="{9DC25476-7B9B-4A9E-8FB7-257112847044}" srcOrd="9" destOrd="0" presId="urn:microsoft.com/office/officeart/2005/8/layout/radial6"/>
    <dgm:cxn modelId="{9F653C73-1B6C-4C76-AF4F-35A86EEE16FB}" type="presParOf" srcId="{8C809D21-7F4B-44D6-99C0-1F190D3E8CFF}" destId="{63B65CF9-41C4-4BDA-9F41-EC83F7E670EE}" srcOrd="10" destOrd="0" presId="urn:microsoft.com/office/officeart/2005/8/layout/radial6"/>
    <dgm:cxn modelId="{ECB2BC84-9A62-4689-B668-63336A36D12F}" type="presParOf" srcId="{8C809D21-7F4B-44D6-99C0-1F190D3E8CFF}" destId="{FB69B498-7E60-47A4-BA93-DE3175FD3F1B}" srcOrd="11" destOrd="0" presId="urn:microsoft.com/office/officeart/2005/8/layout/radial6"/>
    <dgm:cxn modelId="{F2DB20CF-9BB5-478C-AB4E-002B9550D285}" type="presParOf" srcId="{8C809D21-7F4B-44D6-99C0-1F190D3E8CFF}" destId="{B97764B7-6E72-484F-9E6D-524ED9BDBF12}"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FDAD5-7770-431D-A28C-FDC285045CB4}">
      <dsp:nvSpPr>
        <dsp:cNvPr id="0" name=""/>
        <dsp:cNvSpPr/>
      </dsp:nvSpPr>
      <dsp:spPr>
        <a:xfrm>
          <a:off x="2505604" y="1344555"/>
          <a:ext cx="3116791" cy="3116791"/>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API Economy</a:t>
          </a:r>
        </a:p>
      </dsp:txBody>
      <dsp:txXfrm>
        <a:off x="2962047" y="1800998"/>
        <a:ext cx="2203905" cy="2203905"/>
      </dsp:txXfrm>
    </dsp:sp>
    <dsp:sp modelId="{3636E612-9D5D-4DA0-A001-D200B2A3D726}">
      <dsp:nvSpPr>
        <dsp:cNvPr id="0" name=""/>
        <dsp:cNvSpPr/>
      </dsp:nvSpPr>
      <dsp:spPr>
        <a:xfrm>
          <a:off x="3284802" y="96160"/>
          <a:ext cx="1558395" cy="1558395"/>
        </a:xfrm>
        <a:prstGeom prst="ellipse">
          <a:avLst/>
        </a:prstGeom>
        <a:solidFill>
          <a:schemeClr val="accent4">
            <a:alpha val="50000"/>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ISVs</a:t>
          </a:r>
        </a:p>
      </dsp:txBody>
      <dsp:txXfrm>
        <a:off x="3513024" y="324382"/>
        <a:ext cx="1101951" cy="1101951"/>
      </dsp:txXfrm>
    </dsp:sp>
    <dsp:sp modelId="{22632344-1227-45AA-AF5B-7B11EB6ADED1}">
      <dsp:nvSpPr>
        <dsp:cNvPr id="0" name=""/>
        <dsp:cNvSpPr/>
      </dsp:nvSpPr>
      <dsp:spPr>
        <a:xfrm>
          <a:off x="5213157" y="1497192"/>
          <a:ext cx="1558395" cy="1558395"/>
        </a:xfrm>
        <a:prstGeom prst="ellipse">
          <a:avLst/>
        </a:prstGeom>
        <a:solidFill>
          <a:schemeClr val="accent4">
            <a:alpha val="50000"/>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New Channels</a:t>
          </a:r>
        </a:p>
      </dsp:txBody>
      <dsp:txXfrm>
        <a:off x="5441379" y="1725414"/>
        <a:ext cx="1101951" cy="1101951"/>
      </dsp:txXfrm>
    </dsp:sp>
    <dsp:sp modelId="{27B311A0-1664-4087-8C9F-EB0D05355158}">
      <dsp:nvSpPr>
        <dsp:cNvPr id="0" name=""/>
        <dsp:cNvSpPr/>
      </dsp:nvSpPr>
      <dsp:spPr>
        <a:xfrm>
          <a:off x="4476591" y="3764109"/>
          <a:ext cx="1558395" cy="1558395"/>
        </a:xfrm>
        <a:prstGeom prst="ellipse">
          <a:avLst/>
        </a:prstGeom>
        <a:solidFill>
          <a:schemeClr val="accent4">
            <a:alpha val="50000"/>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Marketing &amp; Customer Relationships</a:t>
          </a:r>
        </a:p>
      </dsp:txBody>
      <dsp:txXfrm>
        <a:off x="4704813" y="3992331"/>
        <a:ext cx="1101951" cy="1101951"/>
      </dsp:txXfrm>
    </dsp:sp>
    <dsp:sp modelId="{63E3DD47-3528-4869-8D8E-005C62E4B217}">
      <dsp:nvSpPr>
        <dsp:cNvPr id="0" name=""/>
        <dsp:cNvSpPr/>
      </dsp:nvSpPr>
      <dsp:spPr>
        <a:xfrm>
          <a:off x="2093013" y="3764109"/>
          <a:ext cx="1558395" cy="1558395"/>
        </a:xfrm>
        <a:prstGeom prst="ellipse">
          <a:avLst/>
        </a:prstGeom>
        <a:solidFill>
          <a:schemeClr val="accent4">
            <a:alpha val="50000"/>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API Security</a:t>
          </a:r>
        </a:p>
      </dsp:txBody>
      <dsp:txXfrm>
        <a:off x="2321235" y="3992331"/>
        <a:ext cx="1101951" cy="1101951"/>
      </dsp:txXfrm>
    </dsp:sp>
    <dsp:sp modelId="{6C32B1BD-FC81-4101-BEB1-A1E3FB0753C7}">
      <dsp:nvSpPr>
        <dsp:cNvPr id="0" name=""/>
        <dsp:cNvSpPr/>
      </dsp:nvSpPr>
      <dsp:spPr>
        <a:xfrm>
          <a:off x="1356446" y="1497192"/>
          <a:ext cx="1558395" cy="1558395"/>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Internal Agility</a:t>
          </a:r>
        </a:p>
      </dsp:txBody>
      <dsp:txXfrm>
        <a:off x="1584668" y="1725414"/>
        <a:ext cx="1101951" cy="11019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764B7-6E72-484F-9E6D-524ED9BDBF12}">
      <dsp:nvSpPr>
        <dsp:cNvPr id="0" name=""/>
        <dsp:cNvSpPr/>
      </dsp:nvSpPr>
      <dsp:spPr>
        <a:xfrm>
          <a:off x="1980380" y="625714"/>
          <a:ext cx="4167238" cy="4167238"/>
        </a:xfrm>
        <a:prstGeom prst="blockArc">
          <a:avLst>
            <a:gd name="adj1" fmla="val 10800000"/>
            <a:gd name="adj2" fmla="val 16200000"/>
            <a:gd name="adj3" fmla="val 4642"/>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9DC25476-7B9B-4A9E-8FB7-257112847044}">
      <dsp:nvSpPr>
        <dsp:cNvPr id="0" name=""/>
        <dsp:cNvSpPr/>
      </dsp:nvSpPr>
      <dsp:spPr>
        <a:xfrm>
          <a:off x="1980379" y="628172"/>
          <a:ext cx="4167238" cy="4167238"/>
        </a:xfrm>
        <a:prstGeom prst="blockArc">
          <a:avLst>
            <a:gd name="adj1" fmla="val 5399997"/>
            <a:gd name="adj2" fmla="val 10804152"/>
            <a:gd name="adj3" fmla="val 4642"/>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0C1F096E-E86E-43E8-9662-FE5E13D1E5D3}">
      <dsp:nvSpPr>
        <dsp:cNvPr id="0" name=""/>
        <dsp:cNvSpPr/>
      </dsp:nvSpPr>
      <dsp:spPr>
        <a:xfrm>
          <a:off x="1980382" y="628172"/>
          <a:ext cx="4167238" cy="4167238"/>
        </a:xfrm>
        <a:prstGeom prst="blockArc">
          <a:avLst>
            <a:gd name="adj1" fmla="val 21595848"/>
            <a:gd name="adj2" fmla="val 5400003"/>
            <a:gd name="adj3" fmla="val 4642"/>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38FDD3BC-EC6B-4CBC-BDD7-BCFC4FBB9EFC}">
      <dsp:nvSpPr>
        <dsp:cNvPr id="0" name=""/>
        <dsp:cNvSpPr/>
      </dsp:nvSpPr>
      <dsp:spPr>
        <a:xfrm>
          <a:off x="1980380" y="625714"/>
          <a:ext cx="4167238" cy="4167238"/>
        </a:xfrm>
        <a:prstGeom prst="blockArc">
          <a:avLst>
            <a:gd name="adj1" fmla="val 16200000"/>
            <a:gd name="adj2" fmla="val 0"/>
            <a:gd name="adj3" fmla="val 4642"/>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CC3B0603-8E99-478E-A53C-302CA02E5271}">
      <dsp:nvSpPr>
        <dsp:cNvPr id="0" name=""/>
        <dsp:cNvSpPr/>
      </dsp:nvSpPr>
      <dsp:spPr>
        <a:xfrm>
          <a:off x="3104554" y="1749888"/>
          <a:ext cx="1918890" cy="19188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Azure API MGMT</a:t>
          </a:r>
        </a:p>
      </dsp:txBody>
      <dsp:txXfrm>
        <a:off x="3385569" y="2030903"/>
        <a:ext cx="1356860" cy="1356860"/>
      </dsp:txXfrm>
    </dsp:sp>
    <dsp:sp modelId="{4165B12E-326F-49F1-818D-304B89AB973C}">
      <dsp:nvSpPr>
        <dsp:cNvPr id="0" name=""/>
        <dsp:cNvSpPr/>
      </dsp:nvSpPr>
      <dsp:spPr>
        <a:xfrm>
          <a:off x="3392388" y="2458"/>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Project existing or new services as APIs</a:t>
          </a:r>
        </a:p>
      </dsp:txBody>
      <dsp:txXfrm>
        <a:off x="3589098" y="199168"/>
        <a:ext cx="949803" cy="949803"/>
      </dsp:txXfrm>
    </dsp:sp>
    <dsp:sp modelId="{F59CBB65-A2CD-4E32-823A-58E98411AA6D}">
      <dsp:nvSpPr>
        <dsp:cNvPr id="0" name=""/>
        <dsp:cNvSpPr/>
      </dsp:nvSpPr>
      <dsp:spPr>
        <a:xfrm>
          <a:off x="5427651"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Publish APIs to developers, partners and citizens</a:t>
          </a:r>
          <a:endParaRPr lang="en-US" sz="1000" kern="1200" dirty="0"/>
        </a:p>
      </dsp:txBody>
      <dsp:txXfrm>
        <a:off x="5624361" y="2234431"/>
        <a:ext cx="949803" cy="949803"/>
      </dsp:txXfrm>
    </dsp:sp>
    <dsp:sp modelId="{666F4E6E-B725-43BE-8CEE-28731EF3B4BE}">
      <dsp:nvSpPr>
        <dsp:cNvPr id="0" name=""/>
        <dsp:cNvSpPr/>
      </dsp:nvSpPr>
      <dsp:spPr>
        <a:xfrm>
          <a:off x="3392388" y="4075443"/>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View Operational and Business insights through Analytics	</a:t>
          </a:r>
        </a:p>
      </dsp:txBody>
      <dsp:txXfrm>
        <a:off x="3589098" y="4272153"/>
        <a:ext cx="949803" cy="949803"/>
      </dsp:txXfrm>
    </dsp:sp>
    <dsp:sp modelId="{63B65CF9-41C4-4BDA-9F41-EC83F7E670EE}">
      <dsp:nvSpPr>
        <dsp:cNvPr id="0" name=""/>
        <dsp:cNvSpPr/>
      </dsp:nvSpPr>
      <dsp:spPr>
        <a:xfrm>
          <a:off x="1357124"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Developer Engagement</a:t>
          </a:r>
          <a:endParaRPr lang="en-US" sz="1000" kern="1200" dirty="0"/>
        </a:p>
      </dsp:txBody>
      <dsp:txXfrm>
        <a:off x="1553834" y="2234431"/>
        <a:ext cx="949803" cy="94980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4E8EB-C452-C640-A6B2-394E545E9448}" type="datetimeFigureOut">
              <a:rPr lang="en-US" smtClean="0"/>
              <a:t>10/7/2016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E5211-85B0-384E-B4D9-DC4CAA2872C4}" type="slidenum">
              <a:rPr lang="en-US" smtClean="0"/>
              <a:t>‹#›</a:t>
            </a:fld>
            <a:endParaRPr lang="en-US"/>
          </a:p>
        </p:txBody>
      </p:sp>
    </p:spTree>
    <p:extLst>
      <p:ext uri="{BB962C8B-B14F-4D97-AF65-F5344CB8AC3E}">
        <p14:creationId xmlns:p14="http://schemas.microsoft.com/office/powerpoint/2010/main" val="1307157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03D1AC-AE9D-48D5-8B67-D59D21AF1D37}" type="datetime1">
              <a:rPr lang="en-US" smtClean="0"/>
              <a:t>10/7/2016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14422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35605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6709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92073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7735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1834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484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27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6926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74937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2029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2000" dirty="0"/>
              <a:t>Writer of numerous articles for Portuguese </a:t>
            </a:r>
            <a:r>
              <a:rPr lang="en-US" sz="2000" dirty="0" err="1"/>
              <a:t>eMagazine</a:t>
            </a:r>
            <a:r>
              <a:rPr lang="en-US" sz="2000" dirty="0"/>
              <a:t> “</a:t>
            </a:r>
            <a:r>
              <a:rPr lang="en-US" sz="2000" dirty="0" err="1"/>
              <a:t>Programar</a:t>
            </a:r>
            <a:r>
              <a:rPr lang="en-US" sz="2000" dirty="0"/>
              <a:t>”</a:t>
            </a:r>
          </a:p>
          <a:p>
            <a:pPr>
              <a:buClr>
                <a:schemeClr val="tx1"/>
              </a:buClr>
            </a:pPr>
            <a:r>
              <a:rPr lang="en-US" sz="2000" dirty="0"/>
              <a:t>Author “Sandro Pereira BizTalk Blog” http://sandroaspbiztalkblog.wordpress.com</a:t>
            </a:r>
          </a:p>
          <a:p>
            <a:pPr>
              <a:buClr>
                <a:schemeClr val="tx1"/>
              </a:buClr>
            </a:pPr>
            <a:r>
              <a:rPr lang="en-US" sz="2000" dirty="0"/>
              <a:t>Member of “BizTalkAdminsblogging.com” and “BizTalk </a:t>
            </a:r>
            <a:r>
              <a:rPr lang="en-US" sz="2000" dirty="0" err="1"/>
              <a:t>Brasil</a:t>
            </a:r>
            <a:r>
              <a:rPr lang="en-US" sz="2000" dirty="0"/>
              <a:t>” community</a:t>
            </a:r>
          </a:p>
          <a:p>
            <a:pPr>
              <a:buClr>
                <a:schemeClr val="tx1"/>
              </a:buClr>
            </a:pPr>
            <a:r>
              <a:rPr lang="en-US" sz="2000" dirty="0"/>
              <a:t>Member </a:t>
            </a:r>
            <a:r>
              <a:rPr lang="en-US" sz="2000" dirty="0" err="1"/>
              <a:t>NetPonto</a:t>
            </a:r>
            <a:r>
              <a:rPr lang="en-US" sz="2000" dirty="0"/>
              <a:t> community</a:t>
            </a:r>
          </a:p>
          <a:p>
            <a:pPr>
              <a:buClr>
                <a:schemeClr val="tx1"/>
              </a:buClr>
            </a:pPr>
            <a:r>
              <a:rPr lang="en-US" sz="2000" dirty="0"/>
              <a:t>MSDN BizTalk Forums Moderator</a:t>
            </a:r>
          </a:p>
          <a:p>
            <a:pPr>
              <a:buClr>
                <a:schemeClr val="tx1"/>
              </a:buClr>
            </a:pPr>
            <a:r>
              <a:rPr lang="en-US" sz="2000" dirty="0"/>
              <a:t>TechNet Wiki author (Wiki Ninja)</a:t>
            </a:r>
          </a:p>
          <a:p>
            <a:pPr>
              <a:buClr>
                <a:schemeClr val="tx1"/>
              </a:buClr>
            </a:pPr>
            <a:r>
              <a:rPr lang="en-US" sz="2000" dirty="0"/>
              <a:t>TechNet Gallery, Code Gallery and CodePlex contributor</a:t>
            </a:r>
          </a:p>
          <a:p>
            <a:pPr>
              <a:buClr>
                <a:schemeClr val="tx1"/>
              </a:buClr>
            </a:pPr>
            <a:r>
              <a:rPr lang="en-US" sz="2000" dirty="0"/>
              <a:t>Public speaker </a:t>
            </a:r>
          </a:p>
          <a:p>
            <a:pPr>
              <a:buClr>
                <a:schemeClr val="tx1"/>
              </a:buClr>
            </a:pPr>
            <a:r>
              <a:rPr lang="en-US" sz="2000" dirty="0"/>
              <a:t>Technical Reviewer PACKT Publishing</a:t>
            </a:r>
          </a:p>
          <a:p>
            <a:pPr lvl="1">
              <a:buClr>
                <a:schemeClr val="tx1"/>
              </a:buClr>
            </a:pPr>
            <a:r>
              <a:rPr lang="en-US" sz="1700" dirty="0"/>
              <a:t>BizTalk Server 2010 Cookbook (April 2012)</a:t>
            </a: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58A610-1E6A-4304-BC05-570DCBF01AA5}"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32434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3610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14362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86661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9797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05020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36422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28709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51585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10/7/2016 14:26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05245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10/7/2016 14:26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32936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6C77AA-69FB-4816-AC36-3AA63E90C51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4553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10/7/2016 14:26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852772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10/7/2016 14:26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977452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97E157-E0D5-46B4-9986-DBFE9E7E9A3F}"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8880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78442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A1B9A7-0CE4-4215-A63D-58FB8DC9691F}"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2024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58A610-1E6A-4304-BC05-570DCBF01AA5}"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8502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6C77AA-69FB-4816-AC36-3AA63E90C51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2364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0523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9492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9934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4F575F8-F807-4379-A925-AAA02655962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8498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9346D4-9624-477D-A92D-1DC75660258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77774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4.jp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jpg"/><Relationship Id="rId1" Type="http://schemas.openxmlformats.org/officeDocument/2006/relationships/slideMaster" Target="../slideMasters/slideMaster9.xml"/><Relationship Id="rId5" Type="http://schemas.openxmlformats.org/officeDocument/2006/relationships/image" Target="../media/image9.png"/><Relationship Id="rId4" Type="http://schemas.openxmlformats.org/officeDocument/2006/relationships/image" Target="../media/image24.pn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g"/><Relationship Id="rId1" Type="http://schemas.openxmlformats.org/officeDocument/2006/relationships/slideMaster" Target="../slideMasters/slideMaster10.xml"/><Relationship Id="rId5" Type="http://schemas.openxmlformats.org/officeDocument/2006/relationships/image" Target="../media/image33.png"/><Relationship Id="rId4" Type="http://schemas.openxmlformats.org/officeDocument/2006/relationships/hyperlink" Target="http://www.devscope.net/" TargetMode="Externa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jp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jp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72943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24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53555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13073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9506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123051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541"/>
          <a:stretch/>
        </p:blipFill>
        <p:spPr>
          <a:xfrm>
            <a:off x="0" y="0"/>
            <a:ext cx="12192000" cy="6858000"/>
          </a:xfrm>
          <a:prstGeom prst="rect">
            <a:avLst/>
          </a:prstGeom>
        </p:spPr>
      </p:pic>
    </p:spTree>
    <p:extLst>
      <p:ext uri="{BB962C8B-B14F-4D97-AF65-F5344CB8AC3E}">
        <p14:creationId xmlns:p14="http://schemas.microsoft.com/office/powerpoint/2010/main" val="1233393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b="541"/>
          <a:stretch/>
        </p:blipFill>
        <p:spPr>
          <a:xfrm>
            <a:off x="0" y="0"/>
            <a:ext cx="12192000" cy="6858000"/>
          </a:xfrm>
          <a:prstGeom prst="rect">
            <a:avLst/>
          </a:prstGeom>
        </p:spPr>
      </p:pic>
      <p:sp>
        <p:nvSpPr>
          <p:cNvPr id="9" name="Title 1"/>
          <p:cNvSpPr>
            <a:spLocks noGrp="1"/>
          </p:cNvSpPr>
          <p:nvPr>
            <p:ph type="title" hasCustomPrompt="1"/>
          </p:nvPr>
        </p:nvSpPr>
        <p:spPr bwMode="ltGray">
          <a:xfrm>
            <a:off x="642749" y="2532448"/>
            <a:ext cx="5903019" cy="1464366"/>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644306" y="3996817"/>
            <a:ext cx="5901462" cy="1374712"/>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61541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6059323"/>
            <a:ext cx="1521523" cy="325979"/>
          </a:xfrm>
          <a:prstGeom prst="rect">
            <a:avLst/>
          </a:prstGeom>
        </p:spPr>
      </p:pic>
      <p:sp>
        <p:nvSpPr>
          <p:cNvPr id="5" name="Text Placeholder 4"/>
          <p:cNvSpPr>
            <a:spLocks noGrp="1"/>
          </p:cNvSpPr>
          <p:nvPr>
            <p:ph type="body" sz="quarter" idx="12" hasCustomPrompt="1"/>
          </p:nvPr>
        </p:nvSpPr>
        <p:spPr>
          <a:xfrm>
            <a:off x="271104" y="4277996"/>
            <a:ext cx="8065959" cy="1392384"/>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607160"/>
            <a:ext cx="8067760" cy="1670841"/>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7" name="TextBox 6"/>
          <p:cNvSpPr txBox="1"/>
          <p:nvPr userDrawn="1"/>
        </p:nvSpPr>
        <p:spPr>
          <a:xfrm>
            <a:off x="269239" y="470067"/>
            <a:ext cx="11429416" cy="1828721"/>
          </a:xfrm>
          <a:prstGeom prst="rect">
            <a:avLst/>
          </a:prstGeom>
          <a:noFill/>
        </p:spPr>
        <p:txBody>
          <a:bodyPr wrap="square" lIns="89642" tIns="179285" rIns="89642" bIns="179285" rtlCol="0">
            <a:spAutoFit/>
          </a:bodyPr>
          <a:lstStyle/>
          <a:p>
            <a:pPr defTabSz="914367">
              <a:lnSpc>
                <a:spcPct val="90000"/>
              </a:lnSpc>
              <a:spcAft>
                <a:spcPts val="588"/>
              </a:spcAft>
            </a:pPr>
            <a:r>
              <a:rPr lang="en-US" sz="10587" b="1" dirty="0">
                <a:gradFill>
                  <a:gsLst>
                    <a:gs pos="2917">
                      <a:srgbClr val="FFFFFF"/>
                    </a:gs>
                    <a:gs pos="30000">
                      <a:srgbClr val="FFFFFF"/>
                    </a:gs>
                  </a:gsLst>
                  <a:lin ang="5400000" scaled="0"/>
                </a:gradFill>
              </a:rPr>
              <a:t>INTEGRATE 2014</a:t>
            </a:r>
          </a:p>
        </p:txBody>
      </p:sp>
    </p:spTree>
    <p:extLst>
      <p:ext uri="{BB962C8B-B14F-4D97-AF65-F5344CB8AC3E}">
        <p14:creationId xmlns:p14="http://schemas.microsoft.com/office/powerpoint/2010/main" val="2743093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4277996"/>
            <a:ext cx="8065959" cy="1392384"/>
          </a:xfrm>
          <a:solidFill>
            <a:schemeClr val="tx2">
              <a:lumMod val="50000"/>
            </a:schemeClr>
          </a:solid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607160"/>
            <a:ext cx="8067760" cy="1670841"/>
          </a:xfrm>
          <a:solidFill>
            <a:schemeClr val="tx2">
              <a:lumMod val="50000"/>
            </a:schemeClr>
          </a:solid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
        <p:nvSpPr>
          <p:cNvPr id="7" name="TextBox 6"/>
          <p:cNvSpPr txBox="1"/>
          <p:nvPr userDrawn="1"/>
        </p:nvSpPr>
        <p:spPr>
          <a:xfrm>
            <a:off x="269239" y="470067"/>
            <a:ext cx="11429416" cy="1828721"/>
          </a:xfrm>
          <a:prstGeom prst="rect">
            <a:avLst/>
          </a:prstGeom>
          <a:noFill/>
        </p:spPr>
        <p:txBody>
          <a:bodyPr wrap="square" lIns="89642" tIns="179285" rIns="89642" bIns="179285" rtlCol="0">
            <a:spAutoFit/>
          </a:bodyPr>
          <a:lstStyle/>
          <a:p>
            <a:pPr defTabSz="914367">
              <a:lnSpc>
                <a:spcPct val="90000"/>
              </a:lnSpc>
              <a:spcAft>
                <a:spcPts val="588"/>
              </a:spcAft>
            </a:pPr>
            <a:r>
              <a:rPr lang="en-US" sz="10587" b="1" dirty="0">
                <a:gradFill>
                  <a:gsLst>
                    <a:gs pos="2917">
                      <a:srgbClr val="FFFFFF"/>
                    </a:gs>
                    <a:gs pos="30000">
                      <a:srgbClr val="FFFFFF"/>
                    </a:gs>
                  </a:gsLst>
                  <a:lin ang="5400000" scaled="0"/>
                </a:gradFill>
              </a:rPr>
              <a:t>INTEGRATE 2014</a:t>
            </a:r>
          </a:p>
        </p:txBody>
      </p:sp>
    </p:spTree>
    <p:extLst>
      <p:ext uri="{BB962C8B-B14F-4D97-AF65-F5344CB8AC3E}">
        <p14:creationId xmlns:p14="http://schemas.microsoft.com/office/powerpoint/2010/main" val="2015836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7395503" cy="1793104"/>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914086"/>
            <a:ext cx="7395494"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7" name="TextBox 6"/>
          <p:cNvSpPr txBox="1"/>
          <p:nvPr userDrawn="1"/>
        </p:nvSpPr>
        <p:spPr>
          <a:xfrm>
            <a:off x="7664745" y="291068"/>
            <a:ext cx="4258017" cy="1756297"/>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b="1" dirty="0">
                <a:gradFill>
                  <a:gsLst>
                    <a:gs pos="2917">
                      <a:srgbClr val="FFFFFF"/>
                    </a:gs>
                    <a:gs pos="30000">
                      <a:srgbClr val="FFFFFF"/>
                    </a:gs>
                  </a:gsLst>
                  <a:lin ang="5400000" scaled="0"/>
                </a:gradFill>
              </a:rPr>
              <a:t>INTEGRATE </a:t>
            </a:r>
            <a:br>
              <a:rPr lang="en-US" sz="5294" b="1" dirty="0">
                <a:gradFill>
                  <a:gsLst>
                    <a:gs pos="2917">
                      <a:srgbClr val="FFFFFF"/>
                    </a:gs>
                    <a:gs pos="30000">
                      <a:srgbClr val="FFFFFF"/>
                    </a:gs>
                  </a:gsLst>
                  <a:lin ang="5400000" scaled="0"/>
                </a:gradFill>
              </a:rPr>
            </a:br>
            <a:r>
              <a:rPr lang="en-US" sz="5294" b="1" dirty="0">
                <a:gradFill>
                  <a:gsLst>
                    <a:gs pos="2917">
                      <a:srgbClr val="FFFFFF"/>
                    </a:gs>
                    <a:gs pos="30000">
                      <a:srgbClr val="FFFFFF"/>
                    </a:gs>
                  </a:gsLst>
                  <a:lin ang="5400000" scaled="0"/>
                </a:gradFill>
              </a:rPr>
              <a:t>2014</a:t>
            </a:r>
          </a:p>
        </p:txBody>
      </p:sp>
    </p:spTree>
    <p:extLst>
      <p:ext uri="{BB962C8B-B14F-4D97-AF65-F5344CB8AC3E}">
        <p14:creationId xmlns:p14="http://schemas.microsoft.com/office/powerpoint/2010/main" val="331115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75840"/>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
        <p:nvSpPr>
          <p:cNvPr id="7" name="TextBox 6"/>
          <p:cNvSpPr txBox="1"/>
          <p:nvPr userDrawn="1"/>
        </p:nvSpPr>
        <p:spPr>
          <a:xfrm>
            <a:off x="7664745" y="291068"/>
            <a:ext cx="4258017" cy="1756297"/>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b="1" dirty="0">
                <a:gradFill>
                  <a:gsLst>
                    <a:gs pos="2917">
                      <a:srgbClr val="FFFFFF"/>
                    </a:gs>
                    <a:gs pos="30000">
                      <a:srgbClr val="FFFFFF"/>
                    </a:gs>
                  </a:gsLst>
                  <a:lin ang="5400000" scaled="0"/>
                </a:gradFill>
              </a:rPr>
              <a:t>INTEGRATE </a:t>
            </a:r>
            <a:br>
              <a:rPr lang="en-US" sz="5294" b="1" dirty="0">
                <a:gradFill>
                  <a:gsLst>
                    <a:gs pos="2917">
                      <a:srgbClr val="FFFFFF"/>
                    </a:gs>
                    <a:gs pos="30000">
                      <a:srgbClr val="FFFFFF"/>
                    </a:gs>
                  </a:gsLst>
                  <a:lin ang="5400000" scaled="0"/>
                </a:gradFill>
              </a:rPr>
            </a:br>
            <a:r>
              <a:rPr lang="en-US" sz="5294" b="1" dirty="0">
                <a:gradFill>
                  <a:gsLst>
                    <a:gs pos="2917">
                      <a:srgbClr val="FFFFFF"/>
                    </a:gs>
                    <a:gs pos="30000">
                      <a:srgbClr val="FFFFFF"/>
                    </a:gs>
                  </a:gsLst>
                  <a:lin ang="5400000" scaled="0"/>
                </a:gradFill>
              </a:rPr>
              <a:t>2014</a:t>
            </a:r>
          </a:p>
        </p:txBody>
      </p:sp>
    </p:spTree>
    <p:extLst>
      <p:ext uri="{BB962C8B-B14F-4D97-AF65-F5344CB8AC3E}">
        <p14:creationId xmlns:p14="http://schemas.microsoft.com/office/powerpoint/2010/main" val="163027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662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
        <p:nvSpPr>
          <p:cNvPr id="6" name="TextBox 5"/>
          <p:cNvSpPr txBox="1"/>
          <p:nvPr userDrawn="1"/>
        </p:nvSpPr>
        <p:spPr>
          <a:xfrm>
            <a:off x="7664745" y="291068"/>
            <a:ext cx="4258017" cy="1756297"/>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b="1" dirty="0">
                <a:gradFill>
                  <a:gsLst>
                    <a:gs pos="2917">
                      <a:srgbClr val="FFFFFF"/>
                    </a:gs>
                    <a:gs pos="30000">
                      <a:srgbClr val="FFFFFF"/>
                    </a:gs>
                  </a:gsLst>
                  <a:lin ang="5400000" scaled="0"/>
                </a:gradFill>
              </a:rPr>
              <a:t>INTEGRATE </a:t>
            </a:r>
            <a:br>
              <a:rPr lang="en-US" sz="5294" b="1" dirty="0">
                <a:gradFill>
                  <a:gsLst>
                    <a:gs pos="2917">
                      <a:srgbClr val="FFFFFF"/>
                    </a:gs>
                    <a:gs pos="30000">
                      <a:srgbClr val="FFFFFF"/>
                    </a:gs>
                  </a:gsLst>
                  <a:lin ang="5400000" scaled="0"/>
                </a:gradFill>
              </a:rPr>
            </a:br>
            <a:r>
              <a:rPr lang="en-US" sz="5294" b="1" dirty="0">
                <a:gradFill>
                  <a:gsLst>
                    <a:gs pos="2917">
                      <a:srgbClr val="FFFFFF"/>
                    </a:gs>
                    <a:gs pos="30000">
                      <a:srgbClr val="FFFFFF"/>
                    </a:gs>
                  </a:gsLst>
                  <a:lin ang="5400000" scaled="0"/>
                </a:gradFill>
              </a:rPr>
              <a:t>2014</a:t>
            </a:r>
          </a:p>
        </p:txBody>
      </p:sp>
    </p:spTree>
    <p:extLst>
      <p:ext uri="{BB962C8B-B14F-4D97-AF65-F5344CB8AC3E}">
        <p14:creationId xmlns:p14="http://schemas.microsoft.com/office/powerpoint/2010/main" val="27543186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
        <p:nvSpPr>
          <p:cNvPr id="6" name="TextBox 5"/>
          <p:cNvSpPr txBox="1"/>
          <p:nvPr userDrawn="1"/>
        </p:nvSpPr>
        <p:spPr>
          <a:xfrm>
            <a:off x="7664745" y="291068"/>
            <a:ext cx="4258017" cy="1756297"/>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b="1" dirty="0">
                <a:gradFill>
                  <a:gsLst>
                    <a:gs pos="2917">
                      <a:srgbClr val="FFFFFF"/>
                    </a:gs>
                    <a:gs pos="30000">
                      <a:srgbClr val="FFFFFF"/>
                    </a:gs>
                  </a:gsLst>
                  <a:lin ang="5400000" scaled="0"/>
                </a:gradFill>
              </a:rPr>
              <a:t>INTEGRATE </a:t>
            </a:r>
            <a:br>
              <a:rPr lang="en-US" sz="5294" b="1" dirty="0">
                <a:gradFill>
                  <a:gsLst>
                    <a:gs pos="2917">
                      <a:srgbClr val="FFFFFF"/>
                    </a:gs>
                    <a:gs pos="30000">
                      <a:srgbClr val="FFFFFF"/>
                    </a:gs>
                  </a:gsLst>
                  <a:lin ang="5400000" scaled="0"/>
                </a:gradFill>
              </a:rPr>
            </a:br>
            <a:r>
              <a:rPr lang="en-US" sz="5294" b="1" dirty="0">
                <a:gradFill>
                  <a:gsLst>
                    <a:gs pos="2917">
                      <a:srgbClr val="FFFFFF"/>
                    </a:gs>
                    <a:gs pos="30000">
                      <a:srgbClr val="FFFFFF"/>
                    </a:gs>
                  </a:gsLst>
                  <a:lin ang="5400000" scaled="0"/>
                </a:gradFill>
              </a:rPr>
              <a:t>2014</a:t>
            </a:r>
          </a:p>
        </p:txBody>
      </p:sp>
    </p:spTree>
    <p:extLst>
      <p:ext uri="{BB962C8B-B14F-4D97-AF65-F5344CB8AC3E}">
        <p14:creationId xmlns:p14="http://schemas.microsoft.com/office/powerpoint/2010/main" val="412336622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4" name="TextBox 3"/>
          <p:cNvSpPr txBox="1"/>
          <p:nvPr userDrawn="1"/>
        </p:nvSpPr>
        <p:spPr>
          <a:xfrm>
            <a:off x="7664745" y="291068"/>
            <a:ext cx="4258017" cy="1756297"/>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b="1" dirty="0">
                <a:gradFill>
                  <a:gsLst>
                    <a:gs pos="2917">
                      <a:srgbClr val="FFFFFF"/>
                    </a:gs>
                    <a:gs pos="30000">
                      <a:srgbClr val="FFFFFF"/>
                    </a:gs>
                  </a:gsLst>
                  <a:lin ang="5400000" scaled="0"/>
                </a:gradFill>
              </a:rPr>
              <a:t>INTEGRATE </a:t>
            </a:r>
            <a:br>
              <a:rPr lang="en-US" sz="5294" b="1" dirty="0">
                <a:gradFill>
                  <a:gsLst>
                    <a:gs pos="2917">
                      <a:srgbClr val="FFFFFF"/>
                    </a:gs>
                    <a:gs pos="30000">
                      <a:srgbClr val="FFFFFF"/>
                    </a:gs>
                  </a:gsLst>
                  <a:lin ang="5400000" scaled="0"/>
                </a:gradFill>
              </a:rPr>
            </a:br>
            <a:r>
              <a:rPr lang="en-US" sz="5294" b="1" dirty="0">
                <a:gradFill>
                  <a:gsLst>
                    <a:gs pos="2917">
                      <a:srgbClr val="FFFFFF"/>
                    </a:gs>
                    <a:gs pos="30000">
                      <a:srgbClr val="FFFFFF"/>
                    </a:gs>
                  </a:gsLst>
                  <a:lin ang="5400000" scaled="0"/>
                </a:gradFill>
              </a:rPr>
              <a:t>2014</a:t>
            </a:r>
          </a:p>
        </p:txBody>
      </p:sp>
    </p:spTree>
    <p:extLst>
      <p:ext uri="{BB962C8B-B14F-4D97-AF65-F5344CB8AC3E}">
        <p14:creationId xmlns:p14="http://schemas.microsoft.com/office/powerpoint/2010/main" val="22011267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TextBox 5"/>
          <p:cNvSpPr txBox="1"/>
          <p:nvPr userDrawn="1"/>
        </p:nvSpPr>
        <p:spPr>
          <a:xfrm>
            <a:off x="7664745" y="291068"/>
            <a:ext cx="4258017" cy="1756297"/>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b="1" dirty="0">
                <a:gradFill>
                  <a:gsLst>
                    <a:gs pos="2917">
                      <a:srgbClr val="FFFFFF"/>
                    </a:gs>
                    <a:gs pos="30000">
                      <a:srgbClr val="FFFFFF"/>
                    </a:gs>
                  </a:gsLst>
                  <a:lin ang="5400000" scaled="0"/>
                </a:gradFill>
              </a:rPr>
              <a:t>INTEGRATE </a:t>
            </a:r>
            <a:br>
              <a:rPr lang="en-US" sz="5294" b="1" dirty="0">
                <a:gradFill>
                  <a:gsLst>
                    <a:gs pos="2917">
                      <a:srgbClr val="FFFFFF"/>
                    </a:gs>
                    <a:gs pos="30000">
                      <a:srgbClr val="FFFFFF"/>
                    </a:gs>
                  </a:gsLst>
                  <a:lin ang="5400000" scaled="0"/>
                </a:gradFill>
              </a:rPr>
            </a:br>
            <a:r>
              <a:rPr lang="en-US" sz="5294" b="1" dirty="0">
                <a:gradFill>
                  <a:gsLst>
                    <a:gs pos="2917">
                      <a:srgbClr val="FFFFFF"/>
                    </a:gs>
                    <a:gs pos="30000">
                      <a:srgbClr val="FFFFFF"/>
                    </a:gs>
                  </a:gsLst>
                  <a:lin ang="5400000" scaled="0"/>
                </a:gradFill>
              </a:rPr>
              <a:t>2014</a:t>
            </a:r>
          </a:p>
        </p:txBody>
      </p:sp>
    </p:spTree>
    <p:extLst>
      <p:ext uri="{BB962C8B-B14F-4D97-AF65-F5344CB8AC3E}">
        <p14:creationId xmlns:p14="http://schemas.microsoft.com/office/powerpoint/2010/main" val="151193953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127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571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and Cont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2119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nd 2-color bulleted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vert="horz" wrap="square" lIns="146304" tIns="91440" rIns="146304" bIns="91440" rtlCol="0">
            <a:spAutoFit/>
          </a:bodyPr>
          <a:lstStyle>
            <a:lvl1pPr>
              <a:defRPr lang="en-US" dirty="0" smtClean="0">
                <a:gradFill>
                  <a:gsLst>
                    <a:gs pos="0">
                      <a:schemeClr val="tx1"/>
                    </a:gs>
                    <a:gs pos="100000">
                      <a:schemeClr val="tx1"/>
                    </a:gs>
                  </a:gsLst>
                  <a:lin ang="5400000" scaled="0"/>
                </a:gradFill>
              </a:defRPr>
            </a:lvl1pPr>
            <a:lvl2pPr>
              <a:defRPr lang="en-US" dirty="0" smtClean="0"/>
            </a:lvl2pPr>
            <a:lvl3pPr>
              <a:defRPr lang="en-US" dirty="0" smtClean="0"/>
            </a:lvl3pPr>
            <a:lvl4pPr>
              <a:defRPr lang="en-US" dirty="0" smtClean="0"/>
            </a:lvl4pPr>
            <a:lvl5pPr>
              <a:defRPr lang="en-US" dirty="0"/>
            </a:lvl5pPr>
          </a:lstStyle>
          <a:p>
            <a:pPr lvl="0">
              <a:buClr>
                <a:schemeClr val="tx2"/>
              </a:buClr>
            </a:pPr>
            <a:r>
              <a:rPr lang="en-US"/>
              <a:t>Click to edit Master text styles</a:t>
            </a:r>
          </a:p>
          <a:p>
            <a:pPr lvl="1">
              <a:buClr>
                <a:schemeClr val="tx2"/>
              </a:buClr>
            </a:pPr>
            <a:r>
              <a:rPr lang="en-US"/>
              <a:t>Second level</a:t>
            </a:r>
          </a:p>
          <a:p>
            <a:pPr lvl="2">
              <a:buClr>
                <a:schemeClr val="tx2"/>
              </a:buClr>
            </a:pPr>
            <a:r>
              <a:rPr lang="en-US"/>
              <a:t>Third level</a:t>
            </a:r>
          </a:p>
          <a:p>
            <a:pPr lvl="3">
              <a:buClr>
                <a:schemeClr val="tx2"/>
              </a:buClr>
            </a:pPr>
            <a:r>
              <a:rPr lang="en-US"/>
              <a:t>Fourth level</a:t>
            </a:r>
          </a:p>
          <a:p>
            <a:pPr lvl="4">
              <a:buClr>
                <a:schemeClr val="tx2"/>
              </a:buClr>
            </a:pPr>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625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wo Column Non-bulleted text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74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2-color Bullet text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664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7655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Only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538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0746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114537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48982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466067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67505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827947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117126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21365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1840738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3163322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37991382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51876434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55451245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93114790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2646206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
        <p:nvSpPr>
          <p:cNvPr id="11" name="TextBox 10"/>
          <p:cNvSpPr txBox="1"/>
          <p:nvPr userDrawn="1"/>
        </p:nvSpPr>
        <p:spPr>
          <a:xfrm>
            <a:off x="258345" y="303521"/>
            <a:ext cx="4258017" cy="1756297"/>
          </a:xfrm>
          <a:prstGeom prst="rect">
            <a:avLst/>
          </a:prstGeom>
          <a:noFill/>
        </p:spPr>
        <p:txBody>
          <a:bodyPr wrap="square" lIns="179285" tIns="143428" rIns="179285" bIns="143428" rtlCol="0">
            <a:spAutoFit/>
          </a:bodyPr>
          <a:lstStyle/>
          <a:p>
            <a:pPr defTabSz="914367">
              <a:lnSpc>
                <a:spcPct val="90000"/>
              </a:lnSpc>
              <a:spcAft>
                <a:spcPts val="588"/>
              </a:spcAft>
            </a:pPr>
            <a:r>
              <a:rPr lang="en-US" sz="5294" b="1" dirty="0">
                <a:gradFill>
                  <a:gsLst>
                    <a:gs pos="2917">
                      <a:srgbClr val="FFFFFF"/>
                    </a:gs>
                    <a:gs pos="30000">
                      <a:srgbClr val="FFFFFF"/>
                    </a:gs>
                  </a:gsLst>
                  <a:lin ang="5400000" scaled="0"/>
                </a:gradFill>
              </a:rPr>
              <a:t>INTEGRATE </a:t>
            </a:r>
            <a:br>
              <a:rPr lang="en-US" sz="5294" b="1" dirty="0">
                <a:gradFill>
                  <a:gsLst>
                    <a:gs pos="2917">
                      <a:srgbClr val="FFFFFF"/>
                    </a:gs>
                    <a:gs pos="30000">
                      <a:srgbClr val="FFFFFF"/>
                    </a:gs>
                  </a:gsLst>
                  <a:lin ang="5400000" scaled="0"/>
                </a:gradFill>
              </a:rPr>
            </a:br>
            <a:r>
              <a:rPr lang="en-US" sz="5294" b="1" dirty="0">
                <a:gradFill>
                  <a:gsLst>
                    <a:gs pos="2917">
                      <a:srgbClr val="FFFFFF"/>
                    </a:gs>
                    <a:gs pos="30000">
                      <a:srgbClr val="FFFFFF"/>
                    </a:gs>
                  </a:gsLst>
                  <a:lin ang="5400000" scaled="0"/>
                </a:gradFill>
              </a:rPr>
              <a:t>2014</a:t>
            </a:r>
          </a:p>
        </p:txBody>
      </p:sp>
    </p:spTree>
    <p:extLst>
      <p:ext uri="{BB962C8B-B14F-4D97-AF65-F5344CB8AC3E}">
        <p14:creationId xmlns:p14="http://schemas.microsoft.com/office/powerpoint/2010/main" val="327405204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
        <p:nvSpPr>
          <p:cNvPr id="9" name="TextBox 8"/>
          <p:cNvSpPr txBox="1"/>
          <p:nvPr userDrawn="1"/>
        </p:nvSpPr>
        <p:spPr>
          <a:xfrm>
            <a:off x="258345" y="303521"/>
            <a:ext cx="4258017" cy="1756297"/>
          </a:xfrm>
          <a:prstGeom prst="rect">
            <a:avLst/>
          </a:prstGeom>
          <a:noFill/>
        </p:spPr>
        <p:txBody>
          <a:bodyPr wrap="square" lIns="179285" tIns="143428" rIns="179285" bIns="143428" rtlCol="0">
            <a:spAutoFit/>
          </a:bodyPr>
          <a:lstStyle/>
          <a:p>
            <a:pPr defTabSz="914367">
              <a:lnSpc>
                <a:spcPct val="90000"/>
              </a:lnSpc>
              <a:spcAft>
                <a:spcPts val="588"/>
              </a:spcAft>
            </a:pPr>
            <a:r>
              <a:rPr lang="en-US" sz="5294" b="1" dirty="0">
                <a:gradFill>
                  <a:gsLst>
                    <a:gs pos="2917">
                      <a:srgbClr val="FFFFFF"/>
                    </a:gs>
                    <a:gs pos="30000">
                      <a:srgbClr val="FFFFFF"/>
                    </a:gs>
                  </a:gsLst>
                  <a:lin ang="5400000" scaled="0"/>
                </a:gradFill>
              </a:rPr>
              <a:t>INTEGRATE </a:t>
            </a:r>
            <a:br>
              <a:rPr lang="en-US" sz="5294" b="1" dirty="0">
                <a:gradFill>
                  <a:gsLst>
                    <a:gs pos="2917">
                      <a:srgbClr val="FFFFFF"/>
                    </a:gs>
                    <a:gs pos="30000">
                      <a:srgbClr val="FFFFFF"/>
                    </a:gs>
                  </a:gsLst>
                  <a:lin ang="5400000" scaled="0"/>
                </a:gradFill>
              </a:rPr>
            </a:br>
            <a:r>
              <a:rPr lang="en-US" sz="5294" b="1" dirty="0">
                <a:gradFill>
                  <a:gsLst>
                    <a:gs pos="2917">
                      <a:srgbClr val="FFFFFF"/>
                    </a:gs>
                    <a:gs pos="30000">
                      <a:srgbClr val="FFFFFF"/>
                    </a:gs>
                  </a:gsLst>
                  <a:lin ang="5400000" scaled="0"/>
                </a:gradFill>
              </a:rPr>
              <a:t>2014</a:t>
            </a:r>
          </a:p>
        </p:txBody>
      </p:sp>
    </p:spTree>
    <p:extLst>
      <p:ext uri="{BB962C8B-B14F-4D97-AF65-F5344CB8AC3E}">
        <p14:creationId xmlns:p14="http://schemas.microsoft.com/office/powerpoint/2010/main" val="243040749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31158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2738305"/>
            <a:ext cx="3223861" cy="690695"/>
          </a:xfrm>
          <a:prstGeom prst="rect">
            <a:avLst/>
          </a:prstGeom>
        </p:spPr>
      </p:pic>
      <p:sp>
        <p:nvSpPr>
          <p:cNvPr id="3" name="Text Box 3"/>
          <p:cNvSpPr txBox="1">
            <a:spLocks noChangeArrowheads="1"/>
          </p:cNvSpPr>
          <p:nvPr userDrawn="1"/>
        </p:nvSpPr>
        <p:spPr bwMode="blackWhite">
          <a:xfrm>
            <a:off x="267683" y="5960377"/>
            <a:ext cx="10758655" cy="606556"/>
          </a:xfrm>
          <a:prstGeom prst="rect">
            <a:avLst/>
          </a:prstGeom>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485048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20337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40991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3976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2632953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2891690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045523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219287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33182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84256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698844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866970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22792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62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466852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862544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486337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705124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9904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798253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14495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726372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90645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866520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8966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18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62903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53752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45437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334839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3928283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4032141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689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999A0B7E-7016-411B-BAF3-FF2775F25BEF}" type="datetimeFigureOut">
              <a:rPr lang="en-US" smtClean="0">
                <a:solidFill>
                  <a:srgbClr val="FFFFFF"/>
                </a:solidFill>
              </a:rPr>
              <a:pPr defTabSz="914225"/>
              <a:t>10/7/2016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D0FF5CCC-0EB5-4B9D-9D7D-136B0783BF8A}"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224461028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srgbClr val="FFFFFF"/>
              </a:solidFill>
            </a:endParaRPr>
          </a:p>
        </p:txBody>
      </p:sp>
    </p:spTree>
    <p:extLst>
      <p:ext uri="{BB962C8B-B14F-4D97-AF65-F5344CB8AC3E}">
        <p14:creationId xmlns:p14="http://schemas.microsoft.com/office/powerpoint/2010/main" val="3475687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570956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34935253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98DB278-6F5F-4562-9800-36CE7FE3CB45}" type="datetimeFigureOut">
              <a:rPr lang="en-US" smtClean="0">
                <a:solidFill>
                  <a:srgbClr val="FFFFFF"/>
                </a:solidFill>
              </a:rPr>
              <a:pPr defTabSz="914225"/>
              <a:t>10/7/2016</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5446B2C0-2CDB-4437-80EA-10D4A2590066}"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207621075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242753231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
        <p:nvSpPr>
          <p:cNvPr id="6" name="Text Placeholder 5"/>
          <p:cNvSpPr>
            <a:spLocks noGrp="1"/>
          </p:cNvSpPr>
          <p:nvPr>
            <p:ph type="body" sz="quarter" idx="15" hasCustomPrompt="1"/>
          </p:nvPr>
        </p:nvSpPr>
        <p:spPr>
          <a:xfrm>
            <a:off x="10129912" y="291069"/>
            <a:ext cx="1792850" cy="371176"/>
          </a:xfrm>
        </p:spPr>
        <p:txBody>
          <a:bodyPr/>
          <a:lstStyle>
            <a:lvl1pPr marL="0" indent="0" algn="r">
              <a:buNone/>
              <a:defRPr sz="1372" baseline="0"/>
            </a:lvl1pPr>
          </a:lstStyle>
          <a:p>
            <a:pPr lvl="0"/>
            <a:r>
              <a:rPr lang="en-US" dirty="0"/>
              <a:t>Session Code</a:t>
            </a:r>
          </a:p>
        </p:txBody>
      </p:sp>
    </p:spTree>
    <p:extLst>
      <p:ext uri="{BB962C8B-B14F-4D97-AF65-F5344CB8AC3E}">
        <p14:creationId xmlns:p14="http://schemas.microsoft.com/office/powerpoint/2010/main" val="1307495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
        <p:nvSpPr>
          <p:cNvPr id="7" name="Text Placeholder 5"/>
          <p:cNvSpPr>
            <a:spLocks noGrp="1"/>
          </p:cNvSpPr>
          <p:nvPr>
            <p:ph type="body" sz="quarter" idx="15" hasCustomPrompt="1"/>
          </p:nvPr>
        </p:nvSpPr>
        <p:spPr>
          <a:xfrm>
            <a:off x="10129912" y="291069"/>
            <a:ext cx="1792850" cy="371176"/>
          </a:xfrm>
        </p:spPr>
        <p:txBody>
          <a:bodyPr/>
          <a:lstStyle>
            <a:lvl1pPr marL="0" indent="0" algn="r">
              <a:buNone/>
              <a:defRPr sz="1372" baseline="0"/>
            </a:lvl1pPr>
          </a:lstStyle>
          <a:p>
            <a:pPr lvl="0"/>
            <a:r>
              <a:rPr lang="en-US" dirty="0"/>
              <a:t>Session Code</a:t>
            </a:r>
          </a:p>
        </p:txBody>
      </p:sp>
    </p:spTree>
    <p:extLst>
      <p:ext uri="{BB962C8B-B14F-4D97-AF65-F5344CB8AC3E}">
        <p14:creationId xmlns:p14="http://schemas.microsoft.com/office/powerpoint/2010/main" val="516941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
        <p:nvSpPr>
          <p:cNvPr id="11" name="Text Placeholder 5"/>
          <p:cNvSpPr>
            <a:spLocks noGrp="1"/>
          </p:cNvSpPr>
          <p:nvPr>
            <p:ph type="body" sz="quarter" idx="15" hasCustomPrompt="1"/>
          </p:nvPr>
        </p:nvSpPr>
        <p:spPr>
          <a:xfrm>
            <a:off x="10129912" y="291069"/>
            <a:ext cx="1792850" cy="371176"/>
          </a:xfrm>
        </p:spPr>
        <p:txBody>
          <a:bodyPr/>
          <a:lstStyle>
            <a:lvl1pPr marL="0" indent="0" algn="r">
              <a:buNone/>
              <a:defRPr sz="1372" baseline="0"/>
            </a:lvl1pPr>
          </a:lstStyle>
          <a:p>
            <a:pPr lvl="0"/>
            <a:r>
              <a:rPr lang="en-US" dirty="0"/>
              <a:t>Session Code</a:t>
            </a:r>
          </a:p>
        </p:txBody>
      </p:sp>
    </p:spTree>
    <p:extLst>
      <p:ext uri="{BB962C8B-B14F-4D97-AF65-F5344CB8AC3E}">
        <p14:creationId xmlns:p14="http://schemas.microsoft.com/office/powerpoint/2010/main" val="326041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780404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0774660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99302765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529899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898863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61543411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9111847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445361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331680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93949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770974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211405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670869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4192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1213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06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971077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26163014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5225689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86832470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25273059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8368631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2773815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66291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95131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9519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12245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27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102975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340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9514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23247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472328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097556" y="0"/>
            <a:ext cx="6094444" cy="6856100"/>
          </a:xfrm>
          <a:blipFill>
            <a:blip r:embed="rId2"/>
            <a:stretch>
              <a:fillRect/>
            </a:stretch>
          </a:blipFill>
        </p:spPr>
        <p:txBody>
          <a:bodyPr tIns="548640" anchor="ctr" anchorCtr="0">
            <a:noAutofit/>
          </a:bodyPr>
          <a:lstStyle>
            <a:lvl1pPr marL="336145" marR="0" indent="-336145" algn="ctr" defTabSz="914367" rtl="0" eaLnBrk="1" fontAlgn="auto" latinLnBrk="0" hangingPunct="1">
              <a:lnSpc>
                <a:spcPct val="90000"/>
              </a:lnSpc>
              <a:spcBef>
                <a:spcPct val="20000"/>
              </a:spcBef>
              <a:spcAft>
                <a:spcPts val="0"/>
              </a:spcAft>
              <a:buClr>
                <a:schemeClr val="tx1"/>
              </a:buClr>
              <a:buSzPct val="100000"/>
              <a:buFontTx/>
              <a:buBlip>
                <a:blip r:embed="rId3"/>
              </a:buBlip>
              <a:tabLst/>
              <a:defRPr lang="en-US" sz="2353" kern="1200" spc="0" baseline="0" dirty="0">
                <a:gradFill>
                  <a:gsLst>
                    <a:gs pos="1250">
                      <a:srgbClr val="FFFFFF"/>
                    </a:gs>
                    <a:gs pos="100000">
                      <a:srgbClr val="FFFFFF"/>
                    </a:gs>
                  </a:gsLst>
                  <a:lin ang="5400000" scaled="0"/>
                </a:gradFill>
                <a:latin typeface="+mj-lt"/>
                <a:ea typeface="+mn-ea"/>
                <a:cs typeface="+mn-cs"/>
              </a:defRPr>
            </a:lvl1pPr>
          </a:lstStyle>
          <a:p>
            <a:endParaRPr lang="en-US" dirty="0"/>
          </a:p>
        </p:txBody>
      </p:sp>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spTree>
    <p:extLst>
      <p:ext uri="{BB962C8B-B14F-4D97-AF65-F5344CB8AC3E}">
        <p14:creationId xmlns:p14="http://schemas.microsoft.com/office/powerpoint/2010/main" val="74807018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299842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839729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279515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sp>
        <p:nvSpPr>
          <p:cNvPr id="14" name="Rectangle 13"/>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96516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60252"/>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8" name="Rectangle 17"/>
          <p:cNvSpPr/>
          <p:nvPr userDrawn="1"/>
        </p:nvSpPr>
        <p:spPr bwMode="auto">
          <a:xfrm>
            <a:off x="451548" y="487593"/>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648120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userDrawn="1"/>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48601" y="4789685"/>
            <a:ext cx="2510088" cy="8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017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681263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48585"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99011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99352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026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656857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557202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014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8395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21804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1969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467950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687033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718696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589845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826735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441655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801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29509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636446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1347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84087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144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087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890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490350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51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Click to edit Master title style</a:t>
            </a:r>
          </a:p>
        </p:txBody>
      </p:sp>
    </p:spTree>
    <p:extLst>
      <p:ext uri="{BB962C8B-B14F-4D97-AF65-F5344CB8AC3E}">
        <p14:creationId xmlns:p14="http://schemas.microsoft.com/office/powerpoint/2010/main" val="175937567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7705" y="0"/>
            <a:ext cx="12262498" cy="7665149"/>
          </a:xfrm>
          <a:prstGeom prst="rect">
            <a:avLst/>
          </a:prstGeom>
        </p:spPr>
      </p:pic>
      <p:sp>
        <p:nvSpPr>
          <p:cNvPr id="17" name="Rectangle 16"/>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spTree>
    <p:extLst>
      <p:ext uri="{BB962C8B-B14F-4D97-AF65-F5344CB8AC3E}">
        <p14:creationId xmlns:p14="http://schemas.microsoft.com/office/powerpoint/2010/main" val="2937327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14486" y="214390"/>
            <a:ext cx="11166208" cy="856857"/>
          </a:xfrm>
          <a:prstGeom prst="rect">
            <a:avLst/>
          </a:prstGeom>
        </p:spPr>
        <p:txBody>
          <a:bodyPr vert="horz" lIns="68589" tIns="34295" rIns="68589" bIns="34295" rtlCol="0" anchor="ctr">
            <a:noAutofit/>
          </a:bodyPr>
          <a:lstStyle>
            <a:lvl1pPr>
              <a:defRPr sz="3200"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29167" y="1530350"/>
            <a:ext cx="11133667" cy="4375996"/>
          </a:xfrm>
          <a:prstGeom prst="rect">
            <a:avLst/>
          </a:prstGeom>
        </p:spPr>
        <p:txBody>
          <a:bodyPr vert="horz"/>
          <a:lstStyle>
            <a:lvl1pPr>
              <a:defRPr>
                <a:solidFill>
                  <a:srgbClr val="0D77B6"/>
                </a:solidFill>
                <a:latin typeface="Segoe UI Light"/>
                <a:cs typeface="Segoe UI Light"/>
              </a:defRPr>
            </a:lvl1pPr>
            <a:lvl2pPr>
              <a:defRPr sz="2400" baseline="0">
                <a:latin typeface="Segoe UI"/>
                <a:cs typeface="Segoe UI"/>
              </a:defRPr>
            </a:lvl2pPr>
            <a:lvl3pPr>
              <a:defRPr sz="1866">
                <a:latin typeface="Segoe UI"/>
                <a:cs typeface="Segoe UI"/>
              </a:defRPr>
            </a:lvl3pPr>
            <a:lvl4pPr>
              <a:defRPr sz="1600">
                <a:latin typeface="Segoe UI"/>
                <a:cs typeface="Segoe UI"/>
              </a:defRPr>
            </a:lvl4pPr>
            <a:lvl5pPr marL="1828738" indent="0">
              <a:buNone/>
              <a:defRPr sz="1333">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236875405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4920528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856331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pt-PT"/>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4"/>
            <a:ext cx="5157787" cy="2595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4"/>
            <a:ext cx="5183188" cy="2595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p:cNvSpPr>
            <a:spLocks noGrp="1"/>
          </p:cNvSpPr>
          <p:nvPr>
            <p:ph type="dt" sz="half" idx="10"/>
          </p:nvPr>
        </p:nvSpPr>
        <p:spPr>
          <a:xfrm>
            <a:off x="838201" y="6356351"/>
            <a:ext cx="2743200" cy="365125"/>
          </a:xfrm>
          <a:prstGeom prst="rect">
            <a:avLst/>
          </a:prstGeom>
        </p:spPr>
        <p:txBody>
          <a:bodyPr/>
          <a:lstStyle/>
          <a:p>
            <a:pPr defTabSz="896386">
              <a:defRPr/>
            </a:pPr>
            <a:fld id="{C9365370-EE55-46AB-823F-339E42F44E35}" type="datetimeFigureOut">
              <a:rPr lang="pt-PT" sz="1765" kern="0" smtClean="0">
                <a:solidFill>
                  <a:sysClr val="windowText" lastClr="000000"/>
                </a:solidFill>
              </a:rPr>
              <a:pPr defTabSz="896386">
                <a:defRPr/>
              </a:pPr>
              <a:t>07/10/2016</a:t>
            </a:fld>
            <a:endParaRPr lang="pt-PT" sz="1765" kern="0">
              <a:solidFill>
                <a:sysClr val="windowText" lastClr="000000"/>
              </a:solidFill>
            </a:endParaRPr>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pPr defTabSz="896386">
              <a:defRPr/>
            </a:pPr>
            <a:endParaRPr lang="pt-PT" sz="1765" kern="0">
              <a:solidFill>
                <a:sysClr val="windowText" lastClr="000000"/>
              </a:solidFill>
            </a:endParaRPr>
          </a:p>
        </p:txBody>
      </p:sp>
      <p:sp>
        <p:nvSpPr>
          <p:cNvPr id="9" name="Slide Number Placeholder 8"/>
          <p:cNvSpPr>
            <a:spLocks noGrp="1"/>
          </p:cNvSpPr>
          <p:nvPr>
            <p:ph type="sldNum" sz="quarter" idx="12"/>
          </p:nvPr>
        </p:nvSpPr>
        <p:spPr>
          <a:xfrm>
            <a:off x="8610600" y="6356351"/>
            <a:ext cx="2743200" cy="365125"/>
          </a:xfrm>
          <a:prstGeom prst="rect">
            <a:avLst/>
          </a:prstGeom>
        </p:spPr>
        <p:txBody>
          <a:bodyPr/>
          <a:lstStyle/>
          <a:p>
            <a:pPr defTabSz="896386">
              <a:defRPr/>
            </a:pPr>
            <a:fld id="{F12731BF-2AEF-4D1A-A135-D23727E27F7C}" type="slidenum">
              <a:rPr lang="pt-PT" sz="1765" kern="0" smtClean="0">
                <a:solidFill>
                  <a:sysClr val="windowText" lastClr="000000"/>
                </a:solidFill>
              </a:rPr>
              <a:pPr defTabSz="896386">
                <a:defRPr/>
              </a:pPr>
              <a:t>‹#›</a:t>
            </a:fld>
            <a:endParaRPr lang="pt-PT" sz="1765" kern="0">
              <a:solidFill>
                <a:sysClr val="windowText" lastClr="000000"/>
              </a:solidFill>
            </a:endParaRPr>
          </a:p>
        </p:txBody>
      </p:sp>
    </p:spTree>
    <p:extLst>
      <p:ext uri="{BB962C8B-B14F-4D97-AF65-F5344CB8AC3E}">
        <p14:creationId xmlns:p14="http://schemas.microsoft.com/office/powerpoint/2010/main" val="28926820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6180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597768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2970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9047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8236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42189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21914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383127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34036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15685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99970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570612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46335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60693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141182"/>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06787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386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61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650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99701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62392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96027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286095935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93075760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14486" y="214390"/>
            <a:ext cx="11166208" cy="856857"/>
          </a:xfrm>
          <a:prstGeom prst="rect">
            <a:avLst/>
          </a:prstGeom>
        </p:spPr>
        <p:txBody>
          <a:bodyPr vert="horz" lIns="68589" tIns="34295" rIns="68589" bIns="34295" rtlCol="0" anchor="ctr">
            <a:noAutofit/>
          </a:bodyPr>
          <a:lstStyle>
            <a:lvl1pPr>
              <a:defRPr sz="3200"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29167" y="1530350"/>
            <a:ext cx="11133667" cy="4375996"/>
          </a:xfrm>
          <a:prstGeom prst="rect">
            <a:avLst/>
          </a:prstGeom>
        </p:spPr>
        <p:txBody>
          <a:bodyPr vert="horz"/>
          <a:lstStyle>
            <a:lvl1pPr>
              <a:defRPr>
                <a:solidFill>
                  <a:srgbClr val="0D77B6"/>
                </a:solidFill>
                <a:latin typeface="Segoe UI Light"/>
                <a:cs typeface="Segoe UI Light"/>
              </a:defRPr>
            </a:lvl1pPr>
            <a:lvl2pPr>
              <a:defRPr sz="2400" baseline="0">
                <a:latin typeface="Segoe UI"/>
                <a:cs typeface="Segoe UI"/>
              </a:defRPr>
            </a:lvl2pPr>
            <a:lvl3pPr>
              <a:defRPr sz="1866">
                <a:latin typeface="Segoe UI"/>
                <a:cs typeface="Segoe UI"/>
              </a:defRPr>
            </a:lvl3pPr>
            <a:lvl4pPr>
              <a:defRPr sz="1600">
                <a:latin typeface="Segoe UI"/>
                <a:cs typeface="Segoe UI"/>
              </a:defRPr>
            </a:lvl4pPr>
            <a:lvl5pPr marL="1828738" indent="0">
              <a:buNone/>
              <a:defRPr sz="1333">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272355563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199ABF87-67DF-4474-8EF2-B8A857D3097D}" type="datetimeFigureOut">
              <a:rPr lang="en-US" smtClean="0">
                <a:solidFill>
                  <a:srgbClr val="505050"/>
                </a:solidFill>
              </a:rPr>
              <a:pPr/>
              <a:t>10/7/2016</a:t>
            </a:fld>
            <a:endParaRPr lang="en-US">
              <a:solidFill>
                <a:srgbClr val="50505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3131736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6100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13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976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527231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35121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52854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1720015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53716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67161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4540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89696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77370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3214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604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868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26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79678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67079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1777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Tree>
    <p:extLst>
      <p:ext uri="{BB962C8B-B14F-4D97-AF65-F5344CB8AC3E}">
        <p14:creationId xmlns:p14="http://schemas.microsoft.com/office/powerpoint/2010/main" val="1805693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1339088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13818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00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992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13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2763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4756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50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41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7632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795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9873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422687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093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82489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8978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6418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933425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588538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151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715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296229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1177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756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367"/>
            <a:fld id="{0BD2A5BE-1C05-4FF1-85AD-D292C96C0504}" type="datetimeFigureOut">
              <a:rPr lang="en-US" smtClean="0">
                <a:solidFill>
                  <a:srgbClr val="505050"/>
                </a:solidFill>
              </a:rPr>
              <a:pPr defTabSz="914367"/>
              <a:t>10/7/2016</a:t>
            </a:fld>
            <a:endParaRPr lang="en-US">
              <a:solidFill>
                <a:srgbClr val="505050"/>
              </a:solidFill>
            </a:endParaRPr>
          </a:p>
        </p:txBody>
      </p:sp>
      <p:sp>
        <p:nvSpPr>
          <p:cNvPr id="3" name="Footer Placeholder 2"/>
          <p:cNvSpPr>
            <a:spLocks noGrp="1"/>
          </p:cNvSpPr>
          <p:nvPr>
            <p:ph type="ftr" sz="quarter" idx="11"/>
          </p:nvPr>
        </p:nvSpPr>
        <p:spPr/>
        <p:txBody>
          <a:bodyPr/>
          <a:lstStyle/>
          <a:p>
            <a:pPr defTabSz="914367"/>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367"/>
            <a:fld id="{69B891F0-0536-4CF7-A8E8-CB46A520F2A2}"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7754646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16445234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6833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0347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173637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816076" y="3429000"/>
            <a:ext cx="988090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836773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52308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83511764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2425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7/10/2016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41952563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7/10/2016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42218556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9DC67D6-7801-412D-AE14-0B4F8EF13AF5}" type="datetimeFigureOut">
              <a:rPr lang="en-AU" smtClean="0"/>
              <a:t>7/10/2016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31604679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69DC67D6-7801-412D-AE14-0B4F8EF13AF5}" type="datetimeFigureOut">
              <a:rPr lang="en-AU" smtClean="0"/>
              <a:t>7/10/2016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3348179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a:t>Click to edit Master title style</a:t>
            </a:r>
            <a:endParaRPr lang="en-AU"/>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69DC67D6-7801-412D-AE14-0B4F8EF13AF5}" type="datetimeFigureOut">
              <a:rPr lang="en-AU" smtClean="0"/>
              <a:t>7/10/2016</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322618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2569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69DC67D6-7801-412D-AE14-0B4F8EF13AF5}" type="datetimeFigureOut">
              <a:rPr lang="en-AU" smtClean="0"/>
              <a:t>7/10/2016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5230217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DC67D6-7801-412D-AE14-0B4F8EF13AF5}" type="datetimeFigureOut">
              <a:rPr lang="en-AU" smtClean="0"/>
              <a:t>7/10/2016</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29277525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DC67D6-7801-412D-AE14-0B4F8EF13AF5}" type="datetimeFigureOut">
              <a:rPr lang="en-AU" smtClean="0"/>
              <a:t>7/10/2016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24189127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DC67D6-7801-412D-AE14-0B4F8EF13AF5}" type="datetimeFigureOut">
              <a:rPr lang="en-AU" smtClean="0"/>
              <a:t>7/10/2016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9449886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7/10/2016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40582891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7/10/2016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12307805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5173598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7888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540614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80096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053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0639" y="455471"/>
            <a:ext cx="10207362" cy="1125823"/>
          </a:xfrm>
        </p:spPr>
        <p:txBody>
          <a:bodyPr anchor="ctr">
            <a:normAutofit/>
          </a:bodyPr>
          <a:lstStyle>
            <a:lvl1pPr algn="l">
              <a:defRPr sz="4800"/>
            </a:lvl1pPr>
          </a:lstStyle>
          <a:p>
            <a:r>
              <a:rPr lang="en-US" dirty="0"/>
              <a:t>Click to edit Master title style</a:t>
            </a:r>
          </a:p>
        </p:txBody>
      </p:sp>
    </p:spTree>
    <p:extLst>
      <p:ext uri="{BB962C8B-B14F-4D97-AF65-F5344CB8AC3E}">
        <p14:creationId xmlns:p14="http://schemas.microsoft.com/office/powerpoint/2010/main" val="24628712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bwMode="gray">
          <a:xfrm>
            <a:off x="269302" y="2096112"/>
            <a:ext cx="7167619" cy="3571134"/>
          </a:xfrm>
          <a:prstGeom prst="rect">
            <a:avLst/>
          </a:prstGeom>
          <a:solidFill>
            <a:srgbClr val="002050">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617" y="5840177"/>
            <a:ext cx="2262982" cy="950893"/>
          </a:xfrm>
          <a:prstGeom prst="rect">
            <a:avLst/>
          </a:prstGeom>
        </p:spPr>
      </p:pic>
      <p:pic>
        <p:nvPicPr>
          <p:cNvPr id="2" name="Picture 1"/>
          <p:cNvPicPr>
            <a:picLocks noChangeAspect="1"/>
          </p:cNvPicPr>
          <p:nvPr userDrawn="1"/>
        </p:nvPicPr>
        <p:blipFill>
          <a:blip r:embed="rId3"/>
          <a:stretch>
            <a:fillRect/>
          </a:stretch>
        </p:blipFill>
        <p:spPr>
          <a:xfrm>
            <a:off x="7677148" y="17167"/>
            <a:ext cx="4602713" cy="6869024"/>
          </a:xfrm>
          <a:prstGeom prst="rect">
            <a:avLst/>
          </a:prstGeom>
        </p:spPr>
      </p:pic>
    </p:spTree>
    <p:extLst>
      <p:ext uri="{BB962C8B-B14F-4D97-AF65-F5344CB8AC3E}">
        <p14:creationId xmlns:p14="http://schemas.microsoft.com/office/powerpoint/2010/main" val="2014697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672958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5426410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354018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908575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graphicFrame>
        <p:nvGraphicFramePr>
          <p:cNvPr id="6" name="Table 5"/>
          <p:cNvGraphicFramePr>
            <a:graphicFrameLocks noGrp="1"/>
          </p:cNvGraphicFramePr>
          <p:nvPr userDrawn="1">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a:solidFill>
                            <a:srgbClr val="3C454F"/>
                          </a:solidFill>
                        </a:rPr>
                        <a:t>Content</a:t>
                      </a: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177787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9484156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89356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477521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34" Type="http://schemas.openxmlformats.org/officeDocument/2006/relationships/slideLayout" Target="../slideLayouts/slideLayout23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theme" Target="../theme/theme1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theme" Target="../theme/theme11.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theme" Target="../theme/theme3.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1.xml"/><Relationship Id="rId7" Type="http://schemas.openxmlformats.org/officeDocument/2006/relationships/theme" Target="../theme/theme4.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5.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heme" Target="../theme/theme6.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image" Target="../media/image8.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image" Target="../media/image10.png"/><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theme" Target="../theme/theme7.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image" Target="../media/image11.png"/><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image" Target="../media/image5.png"/><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theme" Target="../theme/theme8.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image" Target="../media/image11.png"/><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image" Target="../media/image10.png"/><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17211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0308388"/>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9483379"/>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75742202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147068138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84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387721"/>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2124883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00B0F0"/>
          </a:solidFill>
          <a:effectLst/>
          <a:latin typeface="Segoe UI Light" charset="0"/>
          <a:ea typeface="+mn-ea"/>
          <a:cs typeface="Segoe UI 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Segoe UI Light" charset="0"/>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charset="0"/>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charset="0"/>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charset="0"/>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DC67D6-7801-412D-AE14-0B4F8EF13AF5}" type="datetimeFigureOut">
              <a:rPr lang="en-AU" smtClean="0"/>
              <a:t>7/10/2016</a:t>
            </a:fld>
            <a:endParaRPr lang="en-AU"/>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1E8258-92FF-4027-AC43-F0E74926964A}" type="slidenum">
              <a:rPr lang="en-AU" smtClean="0"/>
              <a:t>‹#›</a:t>
            </a:fld>
            <a:endParaRPr lang="en-AU"/>
          </a:p>
        </p:txBody>
      </p:sp>
    </p:spTree>
    <p:extLst>
      <p:ext uri="{BB962C8B-B14F-4D97-AF65-F5344CB8AC3E}">
        <p14:creationId xmlns:p14="http://schemas.microsoft.com/office/powerpoint/2010/main" val="362548789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848" r:id="rId17"/>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4"/>
          <a:stretch>
            <a:fillRect/>
          </a:stretch>
        </p:blipFill>
        <p:spPr>
          <a:xfrm>
            <a:off x="273830" y="-1985248"/>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Slide Number Placeholder 5"/>
          <p:cNvSpPr txBox="1">
            <a:spLocks/>
          </p:cNvSpPr>
          <p:nvPr userDrawn="1"/>
        </p:nvSpPr>
        <p:spPr>
          <a:xfrm>
            <a:off x="560798" y="62562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Microsoft Azure</a:t>
            </a:r>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401895330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485354625"/>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088319"/>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Lst>
  <p:transition>
    <p:fade/>
  </p:transition>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694578070"/>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jpeg"/><Relationship Id="rId18" Type="http://schemas.openxmlformats.org/officeDocument/2006/relationships/image" Target="../media/image69.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11.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55.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55.xml"/><Relationship Id="rId4" Type="http://schemas.openxmlformats.org/officeDocument/2006/relationships/image" Target="../media/image74.jpeg"/></Relationships>
</file>

<file path=ppt/slides/_rels/slide1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24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1.xml"/><Relationship Id="rId1" Type="http://schemas.openxmlformats.org/officeDocument/2006/relationships/slideLayout" Target="../slideLayouts/slideLayout93.xml"/><Relationship Id="rId4" Type="http://schemas.openxmlformats.org/officeDocument/2006/relationships/image" Target="../media/image82.jpeg"/></Relationships>
</file>

<file path=ppt/slides/_rels/slide2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3.xml"/><Relationship Id="rId1" Type="http://schemas.openxmlformats.org/officeDocument/2006/relationships/slideLayout" Target="../slideLayouts/slideLayout93.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5.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9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55.xml"/></Relationships>
</file>

<file path=ppt/slides/_rels/slide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xml"/><Relationship Id="rId1" Type="http://schemas.openxmlformats.org/officeDocument/2006/relationships/slideLayout" Target="../slideLayouts/slideLayout255.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55.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55.xml"/></Relationships>
</file>

<file path=ppt/slides/_rels/slide32.xml.rels><?xml version="1.0" encoding="UTF-8" standalone="yes"?>
<Relationships xmlns="http://schemas.openxmlformats.org/package/2006/relationships"><Relationship Id="rId8" Type="http://schemas.openxmlformats.org/officeDocument/2006/relationships/image" Target="../media/image94.tiff"/><Relationship Id="rId13" Type="http://schemas.openxmlformats.org/officeDocument/2006/relationships/image" Target="../media/image99.png"/><Relationship Id="rId3" Type="http://schemas.openxmlformats.org/officeDocument/2006/relationships/image" Target="../media/image89.emf"/><Relationship Id="rId7" Type="http://schemas.openxmlformats.org/officeDocument/2006/relationships/image" Target="../media/image93.png"/><Relationship Id="rId12" Type="http://schemas.openxmlformats.org/officeDocument/2006/relationships/image" Target="../media/image98.emf"/><Relationship Id="rId2" Type="http://schemas.openxmlformats.org/officeDocument/2006/relationships/notesSlide" Target="../notesSlides/notesSlide31.xml"/><Relationship Id="rId1" Type="http://schemas.openxmlformats.org/officeDocument/2006/relationships/slideLayout" Target="../slideLayouts/slideLayout255.xml"/><Relationship Id="rId6" Type="http://schemas.openxmlformats.org/officeDocument/2006/relationships/image" Target="../media/image92.png"/><Relationship Id="rId11" Type="http://schemas.openxmlformats.org/officeDocument/2006/relationships/image" Target="../media/image97.emf"/><Relationship Id="rId5" Type="http://schemas.openxmlformats.org/officeDocument/2006/relationships/image" Target="../media/image91.emf"/><Relationship Id="rId10" Type="http://schemas.openxmlformats.org/officeDocument/2006/relationships/image" Target="../media/image96.tiff"/><Relationship Id="rId4" Type="http://schemas.openxmlformats.org/officeDocument/2006/relationships/image" Target="../media/image90.emf"/><Relationship Id="rId9" Type="http://schemas.openxmlformats.org/officeDocument/2006/relationships/image" Target="../media/image95.png"/><Relationship Id="rId14" Type="http://schemas.openxmlformats.org/officeDocument/2006/relationships/image" Target="../media/image8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5.xml"/></Relationships>
</file>

<file path=ppt/slides/_rels/slide34.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55.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55.xml"/><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9.png"/><Relationship Id="rId3" Type="http://schemas.openxmlformats.org/officeDocument/2006/relationships/image" Target="../media/image97.emf"/><Relationship Id="rId7" Type="http://schemas.openxmlformats.org/officeDocument/2006/relationships/image" Target="../media/image88.png"/><Relationship Id="rId12" Type="http://schemas.openxmlformats.org/officeDocument/2006/relationships/image" Target="../media/image108.png"/><Relationship Id="rId17" Type="http://schemas.openxmlformats.org/officeDocument/2006/relationships/image" Target="../media/image113.jpg"/><Relationship Id="rId2" Type="http://schemas.openxmlformats.org/officeDocument/2006/relationships/notesSlide" Target="../notesSlides/notesSlide32.xml"/><Relationship Id="rId16" Type="http://schemas.openxmlformats.org/officeDocument/2006/relationships/image" Target="../media/image112.png"/><Relationship Id="rId1" Type="http://schemas.openxmlformats.org/officeDocument/2006/relationships/slideLayout" Target="../slideLayouts/slideLayout108.xml"/><Relationship Id="rId6" Type="http://schemas.openxmlformats.org/officeDocument/2006/relationships/image" Target="../media/image93.png"/><Relationship Id="rId11" Type="http://schemas.openxmlformats.org/officeDocument/2006/relationships/image" Target="../media/image107.png"/><Relationship Id="rId5" Type="http://schemas.openxmlformats.org/officeDocument/2006/relationships/image" Target="../media/image92.png"/><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91.emf"/><Relationship Id="rId9" Type="http://schemas.openxmlformats.org/officeDocument/2006/relationships/image" Target="../media/image105.tiff"/><Relationship Id="rId14" Type="http://schemas.openxmlformats.org/officeDocument/2006/relationships/image" Target="../media/image110.jp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8.xml"/></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7.png"/><Relationship Id="rId7" Type="http://schemas.openxmlformats.org/officeDocument/2006/relationships/image" Target="../media/image114.jpg"/><Relationship Id="rId2" Type="http://schemas.openxmlformats.org/officeDocument/2006/relationships/notesSlide" Target="../notesSlides/notesSlide35.xml"/><Relationship Id="rId1" Type="http://schemas.openxmlformats.org/officeDocument/2006/relationships/slideLayout" Target="../slideLayouts/slideLayout24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9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55.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294" b="1" dirty="0"/>
              <a:t>API Management</a:t>
            </a:r>
            <a:br>
              <a:rPr lang="en-US" sz="5294" dirty="0"/>
            </a:br>
            <a:r>
              <a:rPr lang="en-US" sz="4000" spc="-102" dirty="0">
                <a:ln w="3175">
                  <a:noFill/>
                </a:ln>
                <a:solidFill>
                  <a:schemeClr val="bg1"/>
                </a:solidFill>
                <a:ea typeface="+mn-ea"/>
                <a:cs typeface="Segoe UI" pitchFamily="34" charset="0"/>
              </a:rPr>
              <a:t>Rise of the planet of the Apps</a:t>
            </a:r>
            <a:br>
              <a:rPr lang="en-GB" sz="5294" dirty="0"/>
            </a:br>
            <a:endParaRPr lang="pt-PT" sz="5294" dirty="0"/>
          </a:p>
        </p:txBody>
      </p:sp>
      <p:sp>
        <p:nvSpPr>
          <p:cNvPr id="3" name="Text Placeholder 2"/>
          <p:cNvSpPr>
            <a:spLocks noGrp="1"/>
          </p:cNvSpPr>
          <p:nvPr>
            <p:ph type="body" sz="quarter" idx="14"/>
          </p:nvPr>
        </p:nvSpPr>
        <p:spPr/>
        <p:txBody>
          <a:bodyPr/>
          <a:lstStyle/>
          <a:p>
            <a:r>
              <a:rPr lang="en-US" b="1" dirty="0"/>
              <a:t>Sandro Pereira</a:t>
            </a:r>
          </a:p>
          <a:p>
            <a:r>
              <a:rPr lang="en-US" sz="3200" spc="-102" dirty="0">
                <a:ln w="3175">
                  <a:noFill/>
                </a:ln>
                <a:solidFill>
                  <a:schemeClr val="bg1"/>
                </a:solidFill>
                <a:latin typeface="+mj-lt"/>
                <a:cs typeface="Segoe UI" pitchFamily="34" charset="0"/>
              </a:rPr>
              <a:t>Microsoft Azure MVP</a:t>
            </a:r>
          </a:p>
          <a:p>
            <a:endParaRPr lang="pt-PT" dirty="0"/>
          </a:p>
        </p:txBody>
      </p:sp>
      <p:sp>
        <p:nvSpPr>
          <p:cNvPr id="5" name="Title 1"/>
          <p:cNvSpPr txBox="1">
            <a:spLocks/>
          </p:cNvSpPr>
          <p:nvPr/>
        </p:nvSpPr>
        <p:spPr>
          <a:xfrm>
            <a:off x="269302" y="322931"/>
            <a:ext cx="9440755" cy="77651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400" dirty="0">
                <a:solidFill>
                  <a:srgbClr val="25729A"/>
                </a:solidFill>
              </a:rPr>
              <a:t>XXIII EVENTO PORTO.DATA</a:t>
            </a:r>
            <a:endParaRPr lang="en-US" sz="3600" b="1" dirty="0">
              <a:solidFill>
                <a:srgbClr val="25729A"/>
              </a:solidFill>
            </a:endParaRPr>
          </a:p>
        </p:txBody>
      </p:sp>
    </p:spTree>
    <p:extLst>
      <p:ext uri="{BB962C8B-B14F-4D97-AF65-F5344CB8AC3E}">
        <p14:creationId xmlns:p14="http://schemas.microsoft.com/office/powerpoint/2010/main" val="190392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Chart 9"/>
          <p:cNvGraphicFramePr>
            <a:graphicFrameLocks/>
          </p:cNvGraphicFramePr>
          <p:nvPr>
            <p:extLst/>
          </p:nvPr>
        </p:nvGraphicFramePr>
        <p:xfrm>
          <a:off x="561584" y="1742298"/>
          <a:ext cx="5682178" cy="413565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6402018" y="2119264"/>
            <a:ext cx="5588275" cy="3388614"/>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cs typeface="Trade Gothic LT"/>
              </a:rPr>
              <a:t>Continued robust growth in APIs</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cs typeface="Trade Gothic LT"/>
              </a:rPr>
              <a:t>Fueled by mobile, cloud, open &amp; big data, </a:t>
            </a:r>
            <a:r>
              <a:rPr kumimoji="0" lang="en-US" sz="2000" b="0" i="0" u="none" strike="noStrike" kern="0" cap="none" spc="0" normalizeH="0" baseline="0" noProof="0" dirty="0" err="1">
                <a:ln>
                  <a:noFill/>
                </a:ln>
                <a:solidFill>
                  <a:schemeClr val="bg1"/>
                </a:solidFill>
                <a:effectLst/>
                <a:uLnTx/>
                <a:uFillTx/>
                <a:latin typeface="+mj-lt"/>
                <a:cs typeface="Trade Gothic LT"/>
              </a:rPr>
              <a:t>IoT</a:t>
            </a:r>
            <a:endParaRPr kumimoji="0" lang="en-US" sz="2000" b="0" i="0" u="none" strike="noStrike" kern="0" cap="none" spc="0" normalizeH="0" baseline="0" noProof="0" dirty="0">
              <a:ln>
                <a:noFill/>
              </a:ln>
              <a:solidFill>
                <a:schemeClr val="bg1"/>
              </a:solidFill>
              <a:effectLst/>
              <a:uLnTx/>
              <a:uFillTx/>
              <a:latin typeface="+mj-lt"/>
              <a:cs typeface="Trade Gothic LT"/>
            </a:endParaRPr>
          </a:p>
          <a:p>
            <a:pPr marL="0" marR="0" lvl="0" indent="0" defTabSz="914400" eaLnBrk="1" fontAlgn="auto" latinLnBrk="0" hangingPunct="1">
              <a:lnSpc>
                <a:spcPct val="100000"/>
              </a:lnSpc>
              <a:spcBef>
                <a:spcPts val="0"/>
              </a:spcBef>
              <a:spcAft>
                <a:spcPts val="12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cs typeface="Trade Gothic LT"/>
              </a:rPr>
              <a:t>Public APIs are just the “tip of the iceberg”</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cs typeface="Trade Gothic LT"/>
              </a:rPr>
              <a:t>APIs are a core component for many startups</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cs typeface="Trade Gothic LT"/>
              </a:rPr>
              <a:t>APIs are drivers of innovation in the enterprises</a:t>
            </a:r>
          </a:p>
        </p:txBody>
      </p:sp>
      <p:sp>
        <p:nvSpPr>
          <p:cNvPr id="6" name="Title 1"/>
          <p:cNvSpPr txBox="1">
            <a:spLocks/>
          </p:cNvSpPr>
          <p:nvPr/>
        </p:nvSpPr>
        <p:spPr>
          <a:xfrm>
            <a:off x="560798" y="416496"/>
            <a:ext cx="110798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a:t>The Rise of APIs</a:t>
            </a:r>
          </a:p>
        </p:txBody>
      </p:sp>
    </p:spTree>
    <p:extLst>
      <p:ext uri="{BB962C8B-B14F-4D97-AF65-F5344CB8AC3E}">
        <p14:creationId xmlns:p14="http://schemas.microsoft.com/office/powerpoint/2010/main" val="353946141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of APIs</a:t>
            </a:r>
          </a:p>
        </p:txBody>
      </p:sp>
      <p:sp>
        <p:nvSpPr>
          <p:cNvPr id="3" name="Rectangle 2"/>
          <p:cNvSpPr/>
          <p:nvPr/>
        </p:nvSpPr>
        <p:spPr>
          <a:xfrm>
            <a:off x="881149" y="1658934"/>
            <a:ext cx="10507287" cy="403187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3200" b="0" i="0" u="none" strike="noStrike" kern="0" cap="none" spc="0" normalizeH="0" baseline="0" noProof="0" dirty="0">
                <a:ln>
                  <a:noFill/>
                </a:ln>
                <a:solidFill>
                  <a:schemeClr val="bg1"/>
                </a:solidFill>
                <a:effectLst/>
                <a:uLnTx/>
                <a:uFillTx/>
              </a:rPr>
              <a:t>The power of APIs - In 2015 </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0" cap="none" spc="0" normalizeH="0" baseline="0" noProof="0" dirty="0">
                <a:ln>
                  <a:noFill/>
                </a:ln>
                <a:solidFill>
                  <a:schemeClr val="bg1"/>
                </a:solidFill>
                <a:effectLst/>
                <a:uLnTx/>
                <a:uFillTx/>
              </a:rPr>
              <a:t>Uber</a:t>
            </a:r>
            <a:r>
              <a:rPr kumimoji="0" lang="en-CA" sz="3200" b="0" i="0" u="none" strike="noStrike" kern="0" cap="none" spc="0" normalizeH="0" baseline="0" noProof="0" dirty="0">
                <a:ln>
                  <a:noFill/>
                </a:ln>
                <a:solidFill>
                  <a:schemeClr val="bg1"/>
                </a:solidFill>
                <a:effectLst/>
                <a:uLnTx/>
                <a:uFillTx/>
              </a:rPr>
              <a:t>, the world's largest taxi company owns no vehicles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0" cap="none" spc="0" normalizeH="0" baseline="0" noProof="0" dirty="0">
                <a:ln>
                  <a:noFill/>
                </a:ln>
                <a:solidFill>
                  <a:schemeClr val="bg1"/>
                </a:solidFill>
                <a:effectLst/>
                <a:uLnTx/>
                <a:uFillTx/>
              </a:rPr>
              <a:t>Facebook,</a:t>
            </a:r>
            <a:r>
              <a:rPr kumimoji="0" lang="en-CA" sz="3200" b="0" i="0" u="none" strike="noStrike" kern="0" cap="none" spc="0" normalizeH="0" baseline="0" noProof="0" dirty="0">
                <a:ln>
                  <a:noFill/>
                </a:ln>
                <a:solidFill>
                  <a:schemeClr val="bg1"/>
                </a:solidFill>
                <a:effectLst/>
                <a:uLnTx/>
                <a:uFillTx/>
              </a:rPr>
              <a:t> the world's most popular media owner creates no content</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0" cap="none" spc="0" normalizeH="0" baseline="0" noProof="0" dirty="0">
                <a:ln>
                  <a:noFill/>
                </a:ln>
                <a:solidFill>
                  <a:schemeClr val="bg1"/>
                </a:solidFill>
                <a:effectLst/>
                <a:uLnTx/>
                <a:uFillTx/>
              </a:rPr>
              <a:t>Alibaba</a:t>
            </a:r>
            <a:r>
              <a:rPr kumimoji="0" lang="en-CA" sz="3200" b="0" i="0" u="none" strike="noStrike" kern="0" cap="none" spc="0" normalizeH="0" baseline="0" noProof="0" dirty="0">
                <a:ln>
                  <a:noFill/>
                </a:ln>
                <a:solidFill>
                  <a:schemeClr val="bg1"/>
                </a:solidFill>
                <a:effectLst/>
                <a:uLnTx/>
                <a:uFillTx/>
              </a:rPr>
              <a:t>, the most valuable retailer has no inventory </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0" cap="none" spc="0" normalizeH="0" baseline="0" noProof="0" dirty="0">
                <a:ln>
                  <a:noFill/>
                </a:ln>
                <a:solidFill>
                  <a:schemeClr val="bg1"/>
                </a:solidFill>
                <a:effectLst/>
                <a:uLnTx/>
                <a:uFillTx/>
              </a:rPr>
              <a:t>Airbnb,</a:t>
            </a:r>
            <a:r>
              <a:rPr kumimoji="0" lang="en-CA" sz="3200" b="0" i="0" u="none" strike="noStrike" kern="0" cap="none" spc="0" normalizeH="0" baseline="0" noProof="0" dirty="0">
                <a:ln>
                  <a:noFill/>
                </a:ln>
                <a:solidFill>
                  <a:schemeClr val="bg1"/>
                </a:solidFill>
                <a:effectLst/>
                <a:uLnTx/>
                <a:uFillTx/>
              </a:rPr>
              <a:t> the world's largest accommodation provider owns no real estate</a:t>
            </a:r>
            <a:endParaRPr kumimoji="0" lang="en-US" sz="3200" b="0" i="0" u="none" strike="noStrike" kern="0" cap="none" spc="0" normalizeH="0" baseline="0" noProof="0" dirty="0">
              <a:ln>
                <a:noFill/>
              </a:ln>
              <a:solidFill>
                <a:schemeClr val="bg1"/>
              </a:solidFill>
              <a:effectLst/>
              <a:uLnTx/>
              <a:uFillTx/>
            </a:endParaRPr>
          </a:p>
        </p:txBody>
      </p:sp>
      <p:sp>
        <p:nvSpPr>
          <p:cNvPr id="5" name="TextBox 4"/>
          <p:cNvSpPr txBox="1"/>
          <p:nvPr/>
        </p:nvSpPr>
        <p:spPr>
          <a:xfrm>
            <a:off x="349141" y="6384175"/>
            <a:ext cx="184255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Source: LinkedIn</a:t>
            </a:r>
          </a:p>
        </p:txBody>
      </p:sp>
    </p:spTree>
    <p:extLst>
      <p:ext uri="{BB962C8B-B14F-4D97-AF65-F5344CB8AC3E}">
        <p14:creationId xmlns:p14="http://schemas.microsoft.com/office/powerpoint/2010/main" val="221198706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AutoShape 2" descr="Image result for del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4104" name="Picture 8" descr="https://pbs.twimg.com/profile_images/378800000224971897/802aa3d0cd422af6e3922c364d2a410f_400x4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467" y="1990608"/>
            <a:ext cx="1327307" cy="132730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d38wlcdzwz02m5.cloudfront.net/about/cdn/farfuture/ZDiet8NKbl3Cg4IdtZ5brmv2VTqczofvcC1a19BHJt0/mtime:1417030126/sites/mktg-new/files/customers/eba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496" y="1911650"/>
            <a:ext cx="27432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d38wlcdzwz02m5.cloudfront.net/about/cdn/farfuture/C77sCMV60RCM6l8LfLnMR0ojwHbhsk98i1OhCfzJysE/mtime:1417029961/sites/mktg-new/files/customers/burber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2003" y="1911650"/>
            <a:ext cx="27432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Wellma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3637" y="5942248"/>
            <a:ext cx="1905000" cy="390526"/>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BLUEGARD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2162" y="6037498"/>
            <a:ext cx="1428750" cy="20002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speaktoi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1100" y="5897719"/>
            <a:ext cx="1943100" cy="514351"/>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Best Bu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7510" y="2178011"/>
            <a:ext cx="12668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ESP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2686" y="3556066"/>
            <a:ext cx="12668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Lufthans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1167" y="3556066"/>
            <a:ext cx="12668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Forbe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9142" y="3603978"/>
            <a:ext cx="12668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rdi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4105" y="3492677"/>
            <a:ext cx="12668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http://1.bp.blogspot.com/-_9IyOb0j8-M/U_33ZC954sI/AAAAAAAAAPg/nMs5Dmhh-gc/s1600/cis.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09068" y="3473013"/>
            <a:ext cx="1470455" cy="789689"/>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descr="Coca-Col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37722" y="3568213"/>
            <a:ext cx="1673225" cy="801428"/>
          </a:xfrm>
          <a:prstGeom prst="rect">
            <a:avLst/>
          </a:prstGeom>
          <a:noFill/>
          <a:extLst>
            <a:ext uri="{909E8E84-426E-40DD-AFC4-6F175D3DCCD1}">
              <a14:hiddenFill xmlns:a14="http://schemas.microsoft.com/office/drawing/2010/main">
                <a:solidFill>
                  <a:srgbClr val="FFFFFF"/>
                </a:solidFill>
              </a14:hiddenFill>
            </a:ext>
          </a:extLst>
        </p:spPr>
      </p:pic>
      <p:pic>
        <p:nvPicPr>
          <p:cNvPr id="4132" name="Picture 36" descr="American Airline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8030" y="4653694"/>
            <a:ext cx="1961578" cy="939541"/>
          </a:xfrm>
          <a:prstGeom prst="rect">
            <a:avLst/>
          </a:prstGeom>
          <a:noFill/>
          <a:extLst>
            <a:ext uri="{909E8E84-426E-40DD-AFC4-6F175D3DCCD1}">
              <a14:hiddenFill xmlns:a14="http://schemas.microsoft.com/office/drawing/2010/main">
                <a:solidFill>
                  <a:srgbClr val="FFFFFF"/>
                </a:solidFill>
              </a14:hiddenFill>
            </a:ext>
          </a:extLst>
        </p:spPr>
      </p:pic>
      <p:pic>
        <p:nvPicPr>
          <p:cNvPr id="4134" name="Picture 38" descr="American Expres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11774" y="4795188"/>
            <a:ext cx="1422424" cy="681301"/>
          </a:xfrm>
          <a:prstGeom prst="rect">
            <a:avLst/>
          </a:prstGeom>
          <a:noFill/>
          <a:extLst>
            <a:ext uri="{909E8E84-426E-40DD-AFC4-6F175D3DCCD1}">
              <a14:hiddenFill xmlns:a14="http://schemas.microsoft.com/office/drawing/2010/main">
                <a:solidFill>
                  <a:srgbClr val="FFFFFF"/>
                </a:solidFill>
              </a14:hiddenFill>
            </a:ext>
          </a:extLst>
        </p:spPr>
      </p:pic>
      <p:pic>
        <p:nvPicPr>
          <p:cNvPr id="4136" name="Picture 40" descr="Delta"/>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03990" y="4705812"/>
            <a:ext cx="1743952" cy="835304"/>
          </a:xfrm>
          <a:prstGeom prst="rect">
            <a:avLst/>
          </a:prstGeom>
          <a:noFill/>
          <a:extLst>
            <a:ext uri="{909E8E84-426E-40DD-AFC4-6F175D3DCCD1}">
              <a14:hiddenFill xmlns:a14="http://schemas.microsoft.com/office/drawing/2010/main">
                <a:solidFill>
                  <a:srgbClr val="FFFFFF"/>
                </a:solidFill>
              </a14:hiddenFill>
            </a:ext>
          </a:extLst>
        </p:spPr>
      </p:pic>
      <p:pic>
        <p:nvPicPr>
          <p:cNvPr id="4138" name="Picture 42" descr="JP Morgan Chase"/>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04105" y="4687893"/>
            <a:ext cx="1725669" cy="826547"/>
          </a:xfrm>
          <a:prstGeom prst="rect">
            <a:avLst/>
          </a:prstGeom>
          <a:noFill/>
          <a:extLst>
            <a:ext uri="{909E8E84-426E-40DD-AFC4-6F175D3DCCD1}">
              <a14:hiddenFill xmlns:a14="http://schemas.microsoft.com/office/drawing/2010/main">
                <a:solidFill>
                  <a:srgbClr val="FFFFFF"/>
                </a:solidFill>
              </a14:hiddenFill>
            </a:ext>
          </a:extLst>
        </p:spPr>
      </p:pic>
      <p:pic>
        <p:nvPicPr>
          <p:cNvPr id="4142" name="Picture 46" descr="Thomson Reuters"/>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77606" y="4653694"/>
            <a:ext cx="2017381" cy="966269"/>
          </a:xfrm>
          <a:prstGeom prst="rect">
            <a:avLst/>
          </a:prstGeom>
          <a:noFill/>
          <a:extLst>
            <a:ext uri="{909E8E84-426E-40DD-AFC4-6F175D3DCCD1}">
              <a14:hiddenFill xmlns:a14="http://schemas.microsoft.com/office/drawing/2010/main">
                <a:solidFill>
                  <a:srgbClr val="FFFFFF"/>
                </a:solidFill>
              </a14:hiddenFill>
            </a:ext>
          </a:extLst>
        </p:spPr>
      </p:pic>
      <p:pic>
        <p:nvPicPr>
          <p:cNvPr id="4140" name="Picture 44" descr="Skandia"/>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38685" y="4658103"/>
            <a:ext cx="1850058" cy="886126"/>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3"/>
          <p:cNvSpPr txBox="1">
            <a:spLocks/>
          </p:cNvSpPr>
          <p:nvPr/>
        </p:nvSpPr>
        <p:spPr>
          <a:xfrm>
            <a:off x="560798" y="416496"/>
            <a:ext cx="11079822" cy="1325563"/>
          </a:xfrm>
          <a:prstGeom prst="rect">
            <a:avLst/>
          </a:prstGeom>
        </p:spPr>
        <p:txBody>
          <a:bodyPr>
            <a:norm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Who uses APIs in their Business?</a:t>
            </a:r>
          </a:p>
        </p:txBody>
      </p:sp>
      <p:sp>
        <p:nvSpPr>
          <p:cNvPr id="23" name="TextBox 22"/>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effectLst/>
                <a:uLnTx/>
                <a:uFillTx/>
              </a:rPr>
              <a:t>Source from </a:t>
            </a:r>
            <a:r>
              <a:rPr lang="en-US" sz="1400" kern="0" dirty="0" err="1"/>
              <a:t>K</a:t>
            </a:r>
            <a:r>
              <a:rPr kumimoji="0" lang="en-US" sz="1400" b="0" i="0" u="none" strike="noStrike" kern="0" cap="none" spc="0" normalizeH="0" baseline="0" noProof="0" dirty="0" err="1">
                <a:ln>
                  <a:noFill/>
                </a:ln>
                <a:effectLst/>
                <a:uLnTx/>
                <a:uFillTx/>
              </a:rPr>
              <a:t>ent</a:t>
            </a:r>
            <a:r>
              <a:rPr kumimoji="0" lang="en-US" sz="1400" b="0" i="0" u="none" strike="noStrike" kern="0" cap="none" spc="0" normalizeH="0" baseline="0" noProof="0" dirty="0">
                <a:ln>
                  <a:noFill/>
                </a:ln>
                <a:effectLst/>
                <a:uLnTx/>
                <a:uFillTx/>
              </a:rPr>
              <a:t> Weare </a:t>
            </a:r>
            <a:r>
              <a:rPr lang="en-US" sz="1400" kern="0" dirty="0"/>
              <a:t>slides: http://www.slideshare.net/biztalk360/api-management-part-1-an-introduction-to-azure-api-management</a:t>
            </a:r>
            <a:endParaRPr kumimoji="0" lang="en-US" sz="14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173653988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a:t>
            </a:r>
          </a:p>
        </p:txBody>
      </p:sp>
      <p:sp>
        <p:nvSpPr>
          <p:cNvPr id="5" name="Text Placeholder 2"/>
          <p:cNvSpPr txBox="1">
            <a:spLocks/>
          </p:cNvSpPr>
          <p:nvPr/>
        </p:nvSpPr>
        <p:spPr>
          <a:xfrm>
            <a:off x="726439" y="1742059"/>
            <a:ext cx="11653523" cy="40431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do you </a:t>
            </a:r>
            <a:r>
              <a:rPr lang="en-US" b="1" dirty="0"/>
              <a:t>engage with developers?</a:t>
            </a:r>
          </a:p>
          <a:p>
            <a:r>
              <a:rPr lang="en-US" dirty="0"/>
              <a:t>How do you </a:t>
            </a:r>
            <a:r>
              <a:rPr lang="en-US" b="1" dirty="0"/>
              <a:t>reduce TTFSC?</a:t>
            </a:r>
          </a:p>
          <a:p>
            <a:r>
              <a:rPr lang="en-US" dirty="0"/>
              <a:t>How do you </a:t>
            </a:r>
            <a:r>
              <a:rPr lang="en-US" b="1" dirty="0"/>
              <a:t>enforce your business policies?</a:t>
            </a:r>
            <a:endParaRPr lang="en-US" dirty="0"/>
          </a:p>
          <a:p>
            <a:r>
              <a:rPr lang="en-US" dirty="0"/>
              <a:t>How do you </a:t>
            </a:r>
            <a:r>
              <a:rPr lang="en-US" b="1" dirty="0"/>
              <a:t>make your legacy API modern?</a:t>
            </a:r>
            <a:endParaRPr lang="en-US" dirty="0"/>
          </a:p>
          <a:p>
            <a:r>
              <a:rPr lang="en-US" dirty="0"/>
              <a:t>How do you </a:t>
            </a:r>
            <a:r>
              <a:rPr lang="en-US" b="1" dirty="0"/>
              <a:t>understand their behavior?</a:t>
            </a:r>
          </a:p>
          <a:p>
            <a:r>
              <a:rPr lang="en-US" dirty="0"/>
              <a:t>How do you </a:t>
            </a:r>
            <a:r>
              <a:rPr lang="en-US" b="1" dirty="0"/>
              <a:t>protect your core business systems?</a:t>
            </a:r>
          </a:p>
        </p:txBody>
      </p:sp>
      <p:sp>
        <p:nvSpPr>
          <p:cNvPr id="7" name="Rectangle 6"/>
          <p:cNvSpPr/>
          <p:nvPr/>
        </p:nvSpPr>
        <p:spPr bwMode="auto">
          <a:xfrm rot="20649275">
            <a:off x="-1673015" y="2159065"/>
            <a:ext cx="15538030" cy="2614572"/>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842" b="0" i="0" u="none" strike="noStrike" kern="0" cap="none" spc="0" normalizeH="0" baseline="0" noProof="0" dirty="0">
                <a:ln>
                  <a:noFill/>
                </a:ln>
                <a:solidFill>
                  <a:srgbClr val="002050"/>
                </a:solidFill>
                <a:effectLst/>
                <a:uLnTx/>
                <a:uFillTx/>
                <a:latin typeface="Segoe UI"/>
                <a:ea typeface="+mn-ea"/>
                <a:cs typeface="+mn-cs"/>
              </a:rPr>
              <a:t>API Management</a:t>
            </a:r>
          </a:p>
        </p:txBody>
      </p:sp>
    </p:spTree>
    <p:extLst>
      <p:ext uri="{BB962C8B-B14F-4D97-AF65-F5344CB8AC3E}">
        <p14:creationId xmlns:p14="http://schemas.microsoft.com/office/powerpoint/2010/main" val="179806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p:cNvSpPr txBox="1">
            <a:spLocks/>
          </p:cNvSpPr>
          <p:nvPr/>
        </p:nvSpPr>
        <p:spPr>
          <a:xfrm>
            <a:off x="3780793" y="3611037"/>
            <a:ext cx="5046371" cy="79001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mj-lt"/>
                <a:ea typeface="+mj-ea"/>
                <a:cs typeface="+mj-cs"/>
              </a:rPr>
              <a:t>…with help from Vince Vaughn</a:t>
            </a:r>
          </a:p>
        </p:txBody>
      </p:sp>
      <p:sp>
        <p:nvSpPr>
          <p:cNvPr id="7" name="Title 1"/>
          <p:cNvSpPr>
            <a:spLocks noGrp="1"/>
          </p:cNvSpPr>
          <p:nvPr>
            <p:ph type="title"/>
          </p:nvPr>
        </p:nvSpPr>
        <p:spPr>
          <a:xfrm>
            <a:off x="570330" y="2522104"/>
            <a:ext cx="4807071" cy="917575"/>
          </a:xfrm>
        </p:spPr>
        <p:txBody>
          <a:bodyPr/>
          <a:lstStyle/>
          <a:p>
            <a:r>
              <a:rPr lang="en-US" sz="3600" dirty="0"/>
              <a:t>Extending a platform</a:t>
            </a:r>
          </a:p>
        </p:txBody>
      </p:sp>
      <p:sp>
        <p:nvSpPr>
          <p:cNvPr id="8" name="Text Placeholder 2"/>
          <p:cNvSpPr txBox="1">
            <a:spLocks/>
          </p:cNvSpPr>
          <p:nvPr/>
        </p:nvSpPr>
        <p:spPr>
          <a:xfrm>
            <a:off x="2575519" y="3269703"/>
            <a:ext cx="5378477" cy="73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00" dirty="0"/>
              <a:t>new channels, more customers</a:t>
            </a:r>
          </a:p>
        </p:txBody>
      </p:sp>
      <p:sp>
        <p:nvSpPr>
          <p:cNvPr id="39" name="Flowchart: Direct Access Storage 38"/>
          <p:cNvSpPr/>
          <p:nvPr/>
        </p:nvSpPr>
        <p:spPr bwMode="auto">
          <a:xfrm>
            <a:off x="1952395" y="3292634"/>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Pie 5"/>
          <p:cNvSpPr/>
          <p:nvPr/>
        </p:nvSpPr>
        <p:spPr bwMode="auto">
          <a:xfrm>
            <a:off x="1384509" y="3353529"/>
            <a:ext cx="1326374" cy="1158357"/>
          </a:xfrm>
          <a:prstGeom prst="pie">
            <a:avLst>
              <a:gd name="adj1" fmla="val 5319942"/>
              <a:gd name="adj2" fmla="val 1620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6"/>
          <p:cNvSpPr/>
          <p:nvPr/>
        </p:nvSpPr>
        <p:spPr bwMode="auto">
          <a:xfrm>
            <a:off x="-170345" y="3905301"/>
            <a:ext cx="2122740" cy="2565476"/>
          </a:xfrm>
          <a:custGeom>
            <a:avLst/>
            <a:gdLst>
              <a:gd name="connsiteX0" fmla="*/ 2075935 w 2122740"/>
              <a:gd name="connsiteY0" fmla="*/ 39763 h 2565476"/>
              <a:gd name="connsiteX1" fmla="*/ 2014151 w 2122740"/>
              <a:gd name="connsiteY1" fmla="*/ 52119 h 2565476"/>
              <a:gd name="connsiteX2" fmla="*/ 1124465 w 2122740"/>
              <a:gd name="connsiteY2" fmla="*/ 76833 h 2565476"/>
              <a:gd name="connsiteX3" fmla="*/ 778476 w 2122740"/>
              <a:gd name="connsiteY3" fmla="*/ 1015946 h 2565476"/>
              <a:gd name="connsiteX4" fmla="*/ 1322173 w 2122740"/>
              <a:gd name="connsiteY4" fmla="*/ 1992130 h 2565476"/>
              <a:gd name="connsiteX5" fmla="*/ 0 w 2122740"/>
              <a:gd name="connsiteY5" fmla="*/ 2560541 h 2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2740" h="2565476">
                <a:moveTo>
                  <a:pt x="2075935" y="39763"/>
                </a:moveTo>
                <a:cubicBezTo>
                  <a:pt x="2124332" y="42852"/>
                  <a:pt x="2172729" y="45941"/>
                  <a:pt x="2014151" y="52119"/>
                </a:cubicBezTo>
                <a:cubicBezTo>
                  <a:pt x="1855573" y="58297"/>
                  <a:pt x="1330411" y="-83805"/>
                  <a:pt x="1124465" y="76833"/>
                </a:cubicBezTo>
                <a:cubicBezTo>
                  <a:pt x="918519" y="237471"/>
                  <a:pt x="745525" y="696730"/>
                  <a:pt x="778476" y="1015946"/>
                </a:cubicBezTo>
                <a:cubicBezTo>
                  <a:pt x="811427" y="1335162"/>
                  <a:pt x="1451919" y="1734698"/>
                  <a:pt x="1322173" y="1992130"/>
                </a:cubicBezTo>
                <a:cubicBezTo>
                  <a:pt x="1192427" y="2249563"/>
                  <a:pt x="205946" y="2612027"/>
                  <a:pt x="0" y="2560541"/>
                </a:cubicBezTo>
              </a:path>
            </a:pathLst>
          </a:custGeom>
          <a:noFill/>
          <a:ln w="152400" cap="flat" cmpd="sng" algn="ctr">
            <a:solidFill>
              <a:srgbClr val="FFFFFF"/>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Oval 41"/>
          <p:cNvSpPr/>
          <p:nvPr/>
        </p:nvSpPr>
        <p:spPr bwMode="auto">
          <a:xfrm>
            <a:off x="2332080" y="3637857"/>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p:cNvSpPr/>
          <p:nvPr/>
        </p:nvSpPr>
        <p:spPr bwMode="auto">
          <a:xfrm>
            <a:off x="2332080" y="4045896"/>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587674" y="1851360"/>
            <a:ext cx="1526787" cy="1280146"/>
            <a:chOff x="7587674" y="1851360"/>
            <a:chExt cx="1526787" cy="1280146"/>
          </a:xfrm>
        </p:grpSpPr>
        <p:grpSp>
          <p:nvGrpSpPr>
            <p:cNvPr id="45" name="Group 44"/>
            <p:cNvGrpSpPr/>
            <p:nvPr/>
          </p:nvGrpSpPr>
          <p:grpSpPr>
            <a:xfrm>
              <a:off x="7589822" y="1851360"/>
              <a:ext cx="1524639" cy="1280146"/>
              <a:chOff x="8808352" y="2164888"/>
              <a:chExt cx="1524639" cy="1280146"/>
            </a:xfrm>
          </p:grpSpPr>
          <p:sp>
            <p:nvSpPr>
              <p:cNvPr id="48" name="Flowchart: Direct Access Storage 47"/>
              <p:cNvSpPr/>
              <p:nvPr/>
            </p:nvSpPr>
            <p:spPr bwMode="auto">
              <a:xfrm rot="10800000">
                <a:off x="9235724" y="216488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Pie 10"/>
              <p:cNvSpPr/>
              <p:nvPr/>
            </p:nvSpPr>
            <p:spPr bwMode="auto">
              <a:xfrm rot="10800000">
                <a:off x="8808352" y="2243284"/>
                <a:ext cx="1524639" cy="1158357"/>
              </a:xfrm>
              <a:prstGeom prst="pie">
                <a:avLst>
                  <a:gd name="adj1" fmla="val 5319942"/>
                  <a:gd name="adj2" fmla="val 1620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Flowchart: Terminator 45"/>
            <p:cNvSpPr/>
            <p:nvPr/>
          </p:nvSpPr>
          <p:spPr bwMode="auto">
            <a:xfrm>
              <a:off x="7589822" y="2150645"/>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lowchart: Terminator 46"/>
            <p:cNvSpPr/>
            <p:nvPr/>
          </p:nvSpPr>
          <p:spPr bwMode="auto">
            <a:xfrm>
              <a:off x="7587674" y="2668420"/>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0" name="Freeform 14"/>
          <p:cNvSpPr/>
          <p:nvPr/>
        </p:nvSpPr>
        <p:spPr bwMode="auto">
          <a:xfrm>
            <a:off x="9007522" y="1170864"/>
            <a:ext cx="4326341" cy="1533928"/>
          </a:xfrm>
          <a:custGeom>
            <a:avLst/>
            <a:gdLst>
              <a:gd name="connsiteX0" fmla="*/ 0 w 4326341"/>
              <a:gd name="connsiteY0" fmla="*/ 1285733 h 1533928"/>
              <a:gd name="connsiteX1" fmla="*/ 1296538 w 4326341"/>
              <a:gd name="connsiteY1" fmla="*/ 1531393 h 1533928"/>
              <a:gd name="connsiteX2" fmla="*/ 1678675 w 4326341"/>
              <a:gd name="connsiteY2" fmla="*/ 1149255 h 1533928"/>
              <a:gd name="connsiteX3" fmla="*/ 968991 w 4326341"/>
              <a:gd name="connsiteY3" fmla="*/ 671584 h 1533928"/>
              <a:gd name="connsiteX4" fmla="*/ 777923 w 4326341"/>
              <a:gd name="connsiteY4" fmla="*/ 2843 h 1533928"/>
              <a:gd name="connsiteX5" fmla="*/ 2538484 w 4326341"/>
              <a:gd name="connsiteY5" fmla="*/ 425924 h 1533928"/>
              <a:gd name="connsiteX6" fmla="*/ 4326341 w 4326341"/>
              <a:gd name="connsiteY6" fmla="*/ 303094 h 15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6341" h="1533928">
                <a:moveTo>
                  <a:pt x="0" y="1285733"/>
                </a:moveTo>
                <a:cubicBezTo>
                  <a:pt x="508379" y="1419936"/>
                  <a:pt x="1016759" y="1554139"/>
                  <a:pt x="1296538" y="1531393"/>
                </a:cubicBezTo>
                <a:cubicBezTo>
                  <a:pt x="1576317" y="1508647"/>
                  <a:pt x="1733266" y="1292556"/>
                  <a:pt x="1678675" y="1149255"/>
                </a:cubicBezTo>
                <a:cubicBezTo>
                  <a:pt x="1624084" y="1005954"/>
                  <a:pt x="1119116" y="862653"/>
                  <a:pt x="968991" y="671584"/>
                </a:cubicBezTo>
                <a:cubicBezTo>
                  <a:pt x="818866" y="480515"/>
                  <a:pt x="516341" y="43786"/>
                  <a:pt x="777923" y="2843"/>
                </a:cubicBezTo>
                <a:cubicBezTo>
                  <a:pt x="1039505" y="-38100"/>
                  <a:pt x="1947081" y="375882"/>
                  <a:pt x="2538484" y="425924"/>
                </a:cubicBezTo>
                <a:cubicBezTo>
                  <a:pt x="3129887" y="475966"/>
                  <a:pt x="4030640" y="187088"/>
                  <a:pt x="4326341" y="303094"/>
                </a:cubicBezTo>
              </a:path>
            </a:pathLst>
          </a:custGeom>
          <a:noFill/>
          <a:ln w="152400" cap="flat" cmpd="sng" algn="ctr">
            <a:solidFill>
              <a:srgbClr val="FFFFFF"/>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1" name="Group 50"/>
          <p:cNvGrpSpPr/>
          <p:nvPr/>
        </p:nvGrpSpPr>
        <p:grpSpPr>
          <a:xfrm rot="933116">
            <a:off x="5107269" y="4601436"/>
            <a:ext cx="1526787" cy="1280146"/>
            <a:chOff x="7587674" y="1851360"/>
            <a:chExt cx="1526787" cy="1280146"/>
          </a:xfrm>
        </p:grpSpPr>
        <p:grpSp>
          <p:nvGrpSpPr>
            <p:cNvPr id="52" name="Group 51"/>
            <p:cNvGrpSpPr/>
            <p:nvPr/>
          </p:nvGrpSpPr>
          <p:grpSpPr>
            <a:xfrm>
              <a:off x="7589822" y="1851360"/>
              <a:ext cx="1524639" cy="1280146"/>
              <a:chOff x="8808352" y="2164888"/>
              <a:chExt cx="1524639" cy="1280146"/>
            </a:xfrm>
          </p:grpSpPr>
          <p:sp>
            <p:nvSpPr>
              <p:cNvPr id="55" name="Flowchart: Direct Access Storage 54"/>
              <p:cNvSpPr/>
              <p:nvPr/>
            </p:nvSpPr>
            <p:spPr bwMode="auto">
              <a:xfrm rot="10800000">
                <a:off x="9235724" y="216488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ie 21"/>
              <p:cNvSpPr/>
              <p:nvPr/>
            </p:nvSpPr>
            <p:spPr bwMode="auto">
              <a:xfrm rot="10800000">
                <a:off x="8808352" y="2243284"/>
                <a:ext cx="1524639" cy="1158357"/>
              </a:xfrm>
              <a:prstGeom prst="pie">
                <a:avLst>
                  <a:gd name="adj1" fmla="val 5319942"/>
                  <a:gd name="adj2" fmla="val 1620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3" name="Flowchart: Terminator 52"/>
            <p:cNvSpPr/>
            <p:nvPr/>
          </p:nvSpPr>
          <p:spPr bwMode="auto">
            <a:xfrm>
              <a:off x="7589822" y="2150645"/>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lowchart: Terminator 53"/>
            <p:cNvSpPr/>
            <p:nvPr/>
          </p:nvSpPr>
          <p:spPr bwMode="auto">
            <a:xfrm>
              <a:off x="7587674" y="2668420"/>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7" name="Freeform 23"/>
          <p:cNvSpPr/>
          <p:nvPr/>
        </p:nvSpPr>
        <p:spPr bwMode="auto">
          <a:xfrm>
            <a:off x="6253524" y="5467659"/>
            <a:ext cx="1588063" cy="2047164"/>
          </a:xfrm>
          <a:custGeom>
            <a:avLst/>
            <a:gdLst>
              <a:gd name="connsiteX0" fmla="*/ 273074 w 1588063"/>
              <a:gd name="connsiteY0" fmla="*/ 0 h 2047164"/>
              <a:gd name="connsiteX1" fmla="*/ 1528668 w 1588063"/>
              <a:gd name="connsiteY1" fmla="*/ 272955 h 2047164"/>
              <a:gd name="connsiteX2" fmla="*/ 1255713 w 1588063"/>
              <a:gd name="connsiteY2" fmla="*/ 1023582 h 2047164"/>
              <a:gd name="connsiteX3" fmla="*/ 122948 w 1588063"/>
              <a:gd name="connsiteY3" fmla="*/ 1364776 h 2047164"/>
              <a:gd name="connsiteX4" fmla="*/ 150244 w 1588063"/>
              <a:gd name="connsiteY4" fmla="*/ 2047164 h 20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063" h="2047164">
                <a:moveTo>
                  <a:pt x="273074" y="0"/>
                </a:moveTo>
                <a:cubicBezTo>
                  <a:pt x="818984" y="51179"/>
                  <a:pt x="1364895" y="102358"/>
                  <a:pt x="1528668" y="272955"/>
                </a:cubicBezTo>
                <a:cubicBezTo>
                  <a:pt x="1692441" y="443552"/>
                  <a:pt x="1490000" y="841612"/>
                  <a:pt x="1255713" y="1023582"/>
                </a:cubicBezTo>
                <a:cubicBezTo>
                  <a:pt x="1021426" y="1205552"/>
                  <a:pt x="307193" y="1194179"/>
                  <a:pt x="122948" y="1364776"/>
                </a:cubicBezTo>
                <a:cubicBezTo>
                  <a:pt x="-61297" y="1535373"/>
                  <a:pt x="-27177" y="1942531"/>
                  <a:pt x="150244" y="2047164"/>
                </a:cubicBezTo>
              </a:path>
            </a:pathLst>
          </a:custGeom>
          <a:noFill/>
          <a:ln w="152400" cap="flat" cmpd="sng" algn="ctr">
            <a:solidFill>
              <a:srgbClr val="FFFFFF"/>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8" name="Group 57"/>
          <p:cNvGrpSpPr/>
          <p:nvPr/>
        </p:nvGrpSpPr>
        <p:grpSpPr>
          <a:xfrm rot="715937">
            <a:off x="8495802" y="3898355"/>
            <a:ext cx="1526787" cy="1280146"/>
            <a:chOff x="7587674" y="1851360"/>
            <a:chExt cx="1526787" cy="1280146"/>
          </a:xfrm>
        </p:grpSpPr>
        <p:grpSp>
          <p:nvGrpSpPr>
            <p:cNvPr id="59" name="Group 58"/>
            <p:cNvGrpSpPr/>
            <p:nvPr/>
          </p:nvGrpSpPr>
          <p:grpSpPr>
            <a:xfrm>
              <a:off x="7589822" y="1851360"/>
              <a:ext cx="1524639" cy="1280146"/>
              <a:chOff x="8808352" y="2164888"/>
              <a:chExt cx="1524639" cy="1280146"/>
            </a:xfrm>
          </p:grpSpPr>
          <p:sp>
            <p:nvSpPr>
              <p:cNvPr id="62" name="Flowchart: Direct Access Storage 61"/>
              <p:cNvSpPr/>
              <p:nvPr/>
            </p:nvSpPr>
            <p:spPr bwMode="auto">
              <a:xfrm rot="10800000">
                <a:off x="9235724" y="216488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Pie 29"/>
              <p:cNvSpPr/>
              <p:nvPr/>
            </p:nvSpPr>
            <p:spPr bwMode="auto">
              <a:xfrm rot="10800000">
                <a:off x="8808352" y="2243284"/>
                <a:ext cx="1524639" cy="1158357"/>
              </a:xfrm>
              <a:prstGeom prst="pie">
                <a:avLst>
                  <a:gd name="adj1" fmla="val 5319942"/>
                  <a:gd name="adj2" fmla="val 1620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0" name="Flowchart: Terminator 59"/>
            <p:cNvSpPr/>
            <p:nvPr/>
          </p:nvSpPr>
          <p:spPr bwMode="auto">
            <a:xfrm>
              <a:off x="7589822" y="2150645"/>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lowchart: Terminator 60"/>
            <p:cNvSpPr/>
            <p:nvPr/>
          </p:nvSpPr>
          <p:spPr bwMode="auto">
            <a:xfrm>
              <a:off x="7587674" y="2668420"/>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4" name="Freeform 32"/>
          <p:cNvSpPr/>
          <p:nvPr/>
        </p:nvSpPr>
        <p:spPr bwMode="auto">
          <a:xfrm>
            <a:off x="9812740" y="3801040"/>
            <a:ext cx="3330054" cy="3670891"/>
          </a:xfrm>
          <a:custGeom>
            <a:avLst/>
            <a:gdLst>
              <a:gd name="connsiteX0" fmla="*/ 0 w 3330054"/>
              <a:gd name="connsiteY0" fmla="*/ 975676 h 3670891"/>
              <a:gd name="connsiteX1" fmla="*/ 859809 w 3330054"/>
              <a:gd name="connsiteY1" fmla="*/ 1166745 h 3670891"/>
              <a:gd name="connsiteX2" fmla="*/ 1746914 w 3330054"/>
              <a:gd name="connsiteY2" fmla="*/ 866494 h 3670891"/>
              <a:gd name="connsiteX3" fmla="*/ 1924335 w 3330054"/>
              <a:gd name="connsiteY3" fmla="*/ 416118 h 3670891"/>
              <a:gd name="connsiteX4" fmla="*/ 1542197 w 3330054"/>
              <a:gd name="connsiteY4" fmla="*/ 20333 h 3670891"/>
              <a:gd name="connsiteX5" fmla="*/ 1296538 w 3330054"/>
              <a:gd name="connsiteY5" fmla="*/ 129515 h 3670891"/>
              <a:gd name="connsiteX6" fmla="*/ 1064526 w 3330054"/>
              <a:gd name="connsiteY6" fmla="*/ 743664 h 3670891"/>
              <a:gd name="connsiteX7" fmla="*/ 1132764 w 3330054"/>
              <a:gd name="connsiteY7" fmla="*/ 1685360 h 3670891"/>
              <a:gd name="connsiteX8" fmla="*/ 1392072 w 3330054"/>
              <a:gd name="connsiteY8" fmla="*/ 2504226 h 3670891"/>
              <a:gd name="connsiteX9" fmla="*/ 2006221 w 3330054"/>
              <a:gd name="connsiteY9" fmla="*/ 3596047 h 3670891"/>
              <a:gd name="connsiteX10" fmla="*/ 3330054 w 3330054"/>
              <a:gd name="connsiteY10" fmla="*/ 3486864 h 367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30054" h="3670891">
                <a:moveTo>
                  <a:pt x="0" y="975676"/>
                </a:moveTo>
                <a:cubicBezTo>
                  <a:pt x="284328" y="1080309"/>
                  <a:pt x="568657" y="1184942"/>
                  <a:pt x="859809" y="1166745"/>
                </a:cubicBezTo>
                <a:cubicBezTo>
                  <a:pt x="1150961" y="1148548"/>
                  <a:pt x="1569493" y="991599"/>
                  <a:pt x="1746914" y="866494"/>
                </a:cubicBezTo>
                <a:cubicBezTo>
                  <a:pt x="1924335" y="741389"/>
                  <a:pt x="1958455" y="557145"/>
                  <a:pt x="1924335" y="416118"/>
                </a:cubicBezTo>
                <a:cubicBezTo>
                  <a:pt x="1890216" y="275091"/>
                  <a:pt x="1646830" y="68100"/>
                  <a:pt x="1542197" y="20333"/>
                </a:cubicBezTo>
                <a:cubicBezTo>
                  <a:pt x="1437564" y="-27434"/>
                  <a:pt x="1376150" y="8960"/>
                  <a:pt x="1296538" y="129515"/>
                </a:cubicBezTo>
                <a:cubicBezTo>
                  <a:pt x="1216926" y="250070"/>
                  <a:pt x="1091822" y="484357"/>
                  <a:pt x="1064526" y="743664"/>
                </a:cubicBezTo>
                <a:cubicBezTo>
                  <a:pt x="1037230" y="1002971"/>
                  <a:pt x="1078173" y="1391933"/>
                  <a:pt x="1132764" y="1685360"/>
                </a:cubicBezTo>
                <a:cubicBezTo>
                  <a:pt x="1187355" y="1978787"/>
                  <a:pt x="1246496" y="2185778"/>
                  <a:pt x="1392072" y="2504226"/>
                </a:cubicBezTo>
                <a:cubicBezTo>
                  <a:pt x="1537648" y="2822674"/>
                  <a:pt x="1683224" y="3432274"/>
                  <a:pt x="2006221" y="3596047"/>
                </a:cubicBezTo>
                <a:cubicBezTo>
                  <a:pt x="2329218" y="3759820"/>
                  <a:pt x="2829636" y="3623342"/>
                  <a:pt x="3330054" y="3486864"/>
                </a:cubicBezTo>
              </a:path>
            </a:pathLst>
          </a:custGeom>
          <a:noFill/>
          <a:ln w="152400" cap="flat" cmpd="sng" algn="ctr">
            <a:solidFill>
              <a:srgbClr val="FFFFFF"/>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TextBox 64"/>
          <p:cNvSpPr txBox="1"/>
          <p:nvPr/>
        </p:nvSpPr>
        <p:spPr>
          <a:xfrm rot="17102454">
            <a:off x="5217533" y="5067562"/>
            <a:ext cx="1645902" cy="4893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2060"/>
                </a:solidFill>
                <a:effectLst/>
                <a:uLnTx/>
                <a:uFillTx/>
              </a:rPr>
              <a:t>employees</a:t>
            </a:r>
          </a:p>
        </p:txBody>
      </p:sp>
      <p:sp>
        <p:nvSpPr>
          <p:cNvPr id="66" name="TextBox 65"/>
          <p:cNvSpPr txBox="1"/>
          <p:nvPr/>
        </p:nvSpPr>
        <p:spPr>
          <a:xfrm rot="16858254">
            <a:off x="8636489" y="4346506"/>
            <a:ext cx="1645902"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002060"/>
                </a:solidFill>
                <a:effectLst/>
                <a:uLnTx/>
                <a:uFillTx/>
              </a:rPr>
              <a:t>partners</a:t>
            </a:r>
          </a:p>
        </p:txBody>
      </p:sp>
      <p:sp>
        <p:nvSpPr>
          <p:cNvPr id="67" name="TextBox 66"/>
          <p:cNvSpPr txBox="1"/>
          <p:nvPr/>
        </p:nvSpPr>
        <p:spPr>
          <a:xfrm rot="16200000">
            <a:off x="7677895" y="2275130"/>
            <a:ext cx="1645902" cy="4893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2060"/>
                </a:solidFill>
                <a:effectLst/>
                <a:uLnTx/>
                <a:uFillTx/>
              </a:rPr>
              <a:t>developers</a:t>
            </a:r>
          </a:p>
        </p:txBody>
      </p:sp>
      <p:sp>
        <p:nvSpPr>
          <p:cNvPr id="68" name="TextBox 67"/>
          <p:cNvSpPr txBox="1"/>
          <p:nvPr/>
        </p:nvSpPr>
        <p:spPr>
          <a:xfrm rot="16200000">
            <a:off x="1107485" y="3682074"/>
            <a:ext cx="1645902"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002060"/>
                </a:solidFill>
                <a:effectLst/>
                <a:uLnTx/>
                <a:uFillTx/>
              </a:rPr>
              <a:t>API</a:t>
            </a:r>
          </a:p>
        </p:txBody>
      </p:sp>
      <p:sp>
        <p:nvSpPr>
          <p:cNvPr id="99" name="Title 1"/>
          <p:cNvSpPr txBox="1">
            <a:spLocks/>
          </p:cNvSpPr>
          <p:nvPr/>
        </p:nvSpPr>
        <p:spPr>
          <a:xfrm>
            <a:off x="522197" y="446090"/>
            <a:ext cx="8219813" cy="182880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a:t>let’s talk about apis and how they can </a:t>
            </a:r>
            <a:r>
              <a:rPr lang="en-US" b="1">
                <a:latin typeface="+mn-lt"/>
              </a:rPr>
              <a:t>boost your business</a:t>
            </a:r>
            <a:endParaRPr lang="en-US" sz="3200" b="1" dirty="0">
              <a:latin typeface="+mn-lt"/>
            </a:endParaRPr>
          </a:p>
        </p:txBody>
      </p:sp>
    </p:spTree>
    <p:extLst>
      <p:ext uri="{BB962C8B-B14F-4D97-AF65-F5344CB8AC3E}">
        <p14:creationId xmlns:p14="http://schemas.microsoft.com/office/powerpoint/2010/main" val="2396773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171B0">
            <a:alpha val="0"/>
          </a:srgb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2384" y="1319498"/>
            <a:ext cx="3451335" cy="4018989"/>
          </a:xfrm>
          <a:prstGeom prst="rect">
            <a:avLst/>
          </a:prstGeom>
        </p:spPr>
      </p:pic>
      <p:sp>
        <p:nvSpPr>
          <p:cNvPr id="7" name="Right Arrow 6"/>
          <p:cNvSpPr/>
          <p:nvPr/>
        </p:nvSpPr>
        <p:spPr>
          <a:xfrm>
            <a:off x="4019551" y="2951629"/>
            <a:ext cx="1522756" cy="10287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1347119" y="893599"/>
            <a:ext cx="106279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Intern</a:t>
            </a:r>
            <a:endParaRPr kumimoji="0" lang="en-US" sz="1800" b="1" i="0" u="none" strike="noStrike" kern="0" cap="none" spc="0" normalizeH="0" baseline="0" noProof="0" dirty="0">
              <a:ln>
                <a:noFill/>
              </a:ln>
              <a:solidFill>
                <a:sysClr val="windowText" lastClr="000000"/>
              </a:solidFill>
              <a:effectLst/>
              <a:uLnTx/>
              <a:uFillTx/>
            </a:endParaRPr>
          </a:p>
        </p:txBody>
      </p:sp>
      <p:sp>
        <p:nvSpPr>
          <p:cNvPr id="10" name="TextBox 9"/>
          <p:cNvSpPr txBox="1"/>
          <p:nvPr/>
        </p:nvSpPr>
        <p:spPr>
          <a:xfrm>
            <a:off x="8217729" y="914710"/>
            <a:ext cx="18389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IT Manager</a:t>
            </a:r>
          </a:p>
        </p:txBody>
      </p:sp>
      <p:pic>
        <p:nvPicPr>
          <p:cNvPr id="2052" name="Picture 4" descr="Image result"/>
          <p:cNvPicPr>
            <a:picLocks noChangeAspect="1" noChangeArrowheads="1"/>
          </p:cNvPicPr>
          <p:nvPr/>
        </p:nvPicPr>
        <p:blipFill rotWithShape="1">
          <a:blip r:embed="rId4">
            <a:extLst>
              <a:ext uri="{28A0092B-C50C-407E-A947-70E740481C1C}">
                <a14:useLocalDpi xmlns:a14="http://schemas.microsoft.com/office/drawing/2010/main" val="0"/>
              </a:ext>
            </a:extLst>
          </a:blip>
          <a:srcRect l="6927" r="7823"/>
          <a:stretch/>
        </p:blipFill>
        <p:spPr bwMode="auto">
          <a:xfrm>
            <a:off x="5828139" y="1359076"/>
            <a:ext cx="6096000" cy="40189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effectLst/>
                <a:uLnTx/>
                <a:uFillTx/>
              </a:rPr>
              <a:t>Source from </a:t>
            </a:r>
            <a:r>
              <a:rPr lang="en-US" sz="1400" kern="0" dirty="0" err="1"/>
              <a:t>K</a:t>
            </a:r>
            <a:r>
              <a:rPr kumimoji="0" lang="en-US" sz="1400" b="0" i="0" u="none" strike="noStrike" kern="0" cap="none" spc="0" normalizeH="0" baseline="0" noProof="0" dirty="0" err="1">
                <a:ln>
                  <a:noFill/>
                </a:ln>
                <a:effectLst/>
                <a:uLnTx/>
                <a:uFillTx/>
              </a:rPr>
              <a:t>ent</a:t>
            </a:r>
            <a:r>
              <a:rPr kumimoji="0" lang="en-US" sz="1400" b="0" i="0" u="none" strike="noStrike" kern="0" cap="none" spc="0" normalizeH="0" baseline="0" noProof="0" dirty="0">
                <a:ln>
                  <a:noFill/>
                </a:ln>
                <a:effectLst/>
                <a:uLnTx/>
                <a:uFillTx/>
              </a:rPr>
              <a:t> Weare </a:t>
            </a:r>
            <a:r>
              <a:rPr lang="en-US" sz="1400" kern="0" dirty="0"/>
              <a:t>slides: http://www.slideshare.net/biztalk360/api-management-part-1-an-introduction-to-azure-api-management</a:t>
            </a:r>
            <a:endParaRPr kumimoji="0" lang="en-US" sz="14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342477276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12174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
        <p:nvSpPr>
          <p:cNvPr id="8" name="Oval Callout 7"/>
          <p:cNvSpPr/>
          <p:nvPr/>
        </p:nvSpPr>
        <p:spPr>
          <a:xfrm>
            <a:off x="3550036" y="26896"/>
            <a:ext cx="1902759" cy="1512794"/>
          </a:xfrm>
          <a:prstGeom prst="wedgeEllipseCallout">
            <a:avLst>
              <a:gd name="adj1" fmla="val 42630"/>
              <a:gd name="adj2" fmla="val 4877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I need to ‘mobilize’ our existing systems</a:t>
            </a:r>
          </a:p>
        </p:txBody>
      </p:sp>
      <p:sp>
        <p:nvSpPr>
          <p:cNvPr id="2" name="Oval Callout 1"/>
          <p:cNvSpPr/>
          <p:nvPr/>
        </p:nvSpPr>
        <p:spPr>
          <a:xfrm>
            <a:off x="7472378" y="1632856"/>
            <a:ext cx="1377538" cy="765959"/>
          </a:xfrm>
          <a:prstGeom prst="wedgeEllipseCallout">
            <a:avLst>
              <a:gd name="adj1" fmla="val -66092"/>
              <a:gd name="adj2" fmla="val 4234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rPr>
              <a:t>We need more channels!</a:t>
            </a:r>
            <a:endParaRPr kumimoji="0" lang="en-US" sz="1800" b="0" i="0" u="none" strike="noStrike" kern="0" cap="none" spc="0" normalizeH="0" baseline="0" noProof="0" dirty="0">
              <a:ln>
                <a:noFill/>
              </a:ln>
              <a:solidFill>
                <a:schemeClr val="tx1"/>
              </a:solidFill>
              <a:effectLst/>
              <a:uLnTx/>
              <a:uFillTx/>
            </a:endParaRPr>
          </a:p>
        </p:txBody>
      </p:sp>
      <p:sp>
        <p:nvSpPr>
          <p:cNvPr id="6" name="TextBox 5"/>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effectLst/>
                <a:uLnTx/>
                <a:uFillTx/>
              </a:rPr>
              <a:t>Source from </a:t>
            </a:r>
            <a:r>
              <a:rPr lang="en-US" sz="1400" kern="0" dirty="0" err="1"/>
              <a:t>K</a:t>
            </a:r>
            <a:r>
              <a:rPr kumimoji="0" lang="en-US" sz="1400" b="0" i="0" u="none" strike="noStrike" kern="0" cap="none" spc="0" normalizeH="0" baseline="0" noProof="0" dirty="0" err="1">
                <a:ln>
                  <a:noFill/>
                </a:ln>
                <a:effectLst/>
                <a:uLnTx/>
                <a:uFillTx/>
              </a:rPr>
              <a:t>ent</a:t>
            </a:r>
            <a:r>
              <a:rPr kumimoji="0" lang="en-US" sz="1400" b="0" i="0" u="none" strike="noStrike" kern="0" cap="none" spc="0" normalizeH="0" baseline="0" noProof="0" dirty="0">
                <a:ln>
                  <a:noFill/>
                </a:ln>
                <a:effectLst/>
                <a:uLnTx/>
                <a:uFillTx/>
              </a:rPr>
              <a:t> Weare </a:t>
            </a:r>
            <a:r>
              <a:rPr lang="en-US" sz="1400" kern="0" dirty="0"/>
              <a:t>slides: http://www.slideshare.net/biztalk360/api-management-part-1-an-introduction-to-azure-api-management</a:t>
            </a:r>
            <a:endParaRPr kumimoji="0" lang="en-US" sz="14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346439199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https://activerain-store.s3.amazonaws.com/image_store/uploads/agents/talkstory/files/11021493_10153630904613835_5967742500421817495_o.jpg"/>
          <p:cNvPicPr>
            <a:picLocks noChangeAspect="1" noChangeArrowheads="1"/>
          </p:cNvPicPr>
          <p:nvPr/>
        </p:nvPicPr>
        <p:blipFill rotWithShape="1">
          <a:blip r:embed="rId3">
            <a:extLst>
              <a:ext uri="{28A0092B-C50C-407E-A947-70E740481C1C}">
                <a14:useLocalDpi xmlns:a14="http://schemas.microsoft.com/office/drawing/2010/main" val="0"/>
              </a:ext>
            </a:extLst>
          </a:blip>
          <a:srcRect b="15686"/>
          <a:stretch/>
        </p:blipFill>
        <p:spPr bwMode="auto">
          <a:xfrm>
            <a:off x="-17981" y="-1333"/>
            <a:ext cx="12203261" cy="68593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
        <p:nvSpPr>
          <p:cNvPr id="2" name="Oval Callout 1"/>
          <p:cNvSpPr/>
          <p:nvPr/>
        </p:nvSpPr>
        <p:spPr>
          <a:xfrm>
            <a:off x="6453542" y="673891"/>
            <a:ext cx="1950631" cy="1380086"/>
          </a:xfrm>
          <a:prstGeom prst="wedgeEllipseCallout">
            <a:avLst>
              <a:gd name="adj1" fmla="val -26177"/>
              <a:gd name="adj2" fmla="val 625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6 weeks? Try 6 months.</a:t>
            </a:r>
          </a:p>
        </p:txBody>
      </p:sp>
      <p:sp>
        <p:nvSpPr>
          <p:cNvPr id="3" name="Oval Callout 2"/>
          <p:cNvSpPr/>
          <p:nvPr/>
        </p:nvSpPr>
        <p:spPr>
          <a:xfrm rot="10800000">
            <a:off x="1990164" y="-2"/>
            <a:ext cx="4161864" cy="1445560"/>
          </a:xfrm>
          <a:prstGeom prst="wedgeEllipseCallout">
            <a:avLst>
              <a:gd name="adj1" fmla="val 55777"/>
              <a:gd name="adj2" fmla="val -471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6" name="TextBox 5"/>
          <p:cNvSpPr txBox="1"/>
          <p:nvPr/>
        </p:nvSpPr>
        <p:spPr>
          <a:xfrm>
            <a:off x="2582950" y="87405"/>
            <a:ext cx="3098432"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When we go live with this in 6 weeks. We will leapfrog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 the competition and I will get a huge bonus!!!</a:t>
            </a:r>
          </a:p>
        </p:txBody>
      </p:sp>
      <p:sp>
        <p:nvSpPr>
          <p:cNvPr id="7" name="Oval Callout 6"/>
          <p:cNvSpPr/>
          <p:nvPr/>
        </p:nvSpPr>
        <p:spPr>
          <a:xfrm>
            <a:off x="7428857" y="1953994"/>
            <a:ext cx="2197014" cy="1380086"/>
          </a:xfrm>
          <a:prstGeom prst="wedgeEllipseCallout">
            <a:avLst>
              <a:gd name="adj1" fmla="val -61911"/>
              <a:gd name="adj2" fmla="val 4132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Security?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Enrollment?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Governance?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Visibility?</a:t>
            </a:r>
          </a:p>
        </p:txBody>
      </p:sp>
      <p:sp>
        <p:nvSpPr>
          <p:cNvPr id="8" name="TextBox 7"/>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effectLst/>
                <a:uLnTx/>
                <a:uFillTx/>
              </a:rPr>
              <a:t>Source from </a:t>
            </a:r>
            <a:r>
              <a:rPr lang="en-US" sz="1400" kern="0" dirty="0" err="1"/>
              <a:t>K</a:t>
            </a:r>
            <a:r>
              <a:rPr kumimoji="0" lang="en-US" sz="1400" b="0" i="0" u="none" strike="noStrike" kern="0" cap="none" spc="0" normalizeH="0" baseline="0" noProof="0" dirty="0" err="1">
                <a:ln>
                  <a:noFill/>
                </a:ln>
                <a:effectLst/>
                <a:uLnTx/>
                <a:uFillTx/>
              </a:rPr>
              <a:t>ent</a:t>
            </a:r>
            <a:r>
              <a:rPr kumimoji="0" lang="en-US" sz="1400" b="0" i="0" u="none" strike="noStrike" kern="0" cap="none" spc="0" normalizeH="0" baseline="0" noProof="0" dirty="0">
                <a:ln>
                  <a:noFill/>
                </a:ln>
                <a:effectLst/>
                <a:uLnTx/>
                <a:uFillTx/>
              </a:rPr>
              <a:t> Weare </a:t>
            </a:r>
            <a:r>
              <a:rPr lang="en-US" sz="1400" kern="0" dirty="0"/>
              <a:t>slides: http://www.slideshare.net/biztalk360/api-management-part-1-an-introduction-to-azure-api-management</a:t>
            </a:r>
            <a:endParaRPr kumimoji="0" lang="en-US" sz="14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75863740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171B0">
            <a:alpha val="0"/>
          </a:srgbClr>
        </a:solidFill>
        <a:effectLst/>
      </p:bgPr>
    </p:bg>
    <p:spTree>
      <p:nvGrpSpPr>
        <p:cNvPr id="1" name=""/>
        <p:cNvGrpSpPr/>
        <p:nvPr/>
      </p:nvGrpSpPr>
      <p:grpSpPr>
        <a:xfrm>
          <a:off x="0" y="0"/>
          <a:ext cx="0" cy="0"/>
          <a:chOff x="0" y="0"/>
          <a:chExt cx="0" cy="0"/>
        </a:xfrm>
      </p:grpSpPr>
      <p:pic>
        <p:nvPicPr>
          <p:cNvPr id="3074" name="Picture 2" descr="http://www.adweek.com/files/uploads/iStock-Unfinished-Business-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1420" y="-1"/>
            <a:ext cx="5372100" cy="6847913"/>
          </a:xfrm>
          <a:prstGeom prst="rect">
            <a:avLst/>
          </a:prstGeom>
          <a:solidFill>
            <a:schemeClr val="bg1"/>
          </a:solidFill>
        </p:spPr>
      </p:pic>
      <p:grpSp>
        <p:nvGrpSpPr>
          <p:cNvPr id="5" name="Group 4"/>
          <p:cNvGrpSpPr/>
          <p:nvPr/>
        </p:nvGrpSpPr>
        <p:grpSpPr>
          <a:xfrm>
            <a:off x="7698446" y="613516"/>
            <a:ext cx="4222376" cy="2070848"/>
            <a:chOff x="7577418" y="1090890"/>
            <a:chExt cx="4222376" cy="2070848"/>
          </a:xfrm>
        </p:grpSpPr>
        <p:sp>
          <p:nvSpPr>
            <p:cNvPr id="3" name="Oval Callout 2"/>
            <p:cNvSpPr/>
            <p:nvPr/>
          </p:nvSpPr>
          <p:spPr>
            <a:xfrm>
              <a:off x="7577418" y="1090890"/>
              <a:ext cx="4222376" cy="2070848"/>
            </a:xfrm>
            <a:prstGeom prst="wedgeEllipseCallout">
              <a:avLst>
                <a:gd name="adj1" fmla="val -63508"/>
                <a:gd name="adj2" fmla="val 391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7820916" y="1526149"/>
              <a:ext cx="3923638" cy="1200329"/>
            </a:xfrm>
            <a:prstGeom prst="rect">
              <a:avLst/>
            </a:prstGeom>
            <a:noFill/>
          </p:spPr>
          <p:txBody>
            <a:bodyPr wrap="non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rPr>
                <a:t>#$%&amp;#^% IT is too slow!!!</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rPr>
                <a:t>Amateurs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rPr>
                <a:t>I should just outsource everything</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6" name="TextBox 5"/>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effectLst/>
                <a:uLnTx/>
                <a:uFillTx/>
              </a:rPr>
              <a:t>Source from </a:t>
            </a:r>
            <a:r>
              <a:rPr lang="en-US" sz="1400" kern="0" dirty="0" err="1"/>
              <a:t>K</a:t>
            </a:r>
            <a:r>
              <a:rPr kumimoji="0" lang="en-US" sz="1400" b="0" i="0" u="none" strike="noStrike" kern="0" cap="none" spc="0" normalizeH="0" baseline="0" noProof="0" dirty="0" err="1">
                <a:ln>
                  <a:noFill/>
                </a:ln>
                <a:effectLst/>
                <a:uLnTx/>
                <a:uFillTx/>
              </a:rPr>
              <a:t>ent</a:t>
            </a:r>
            <a:r>
              <a:rPr kumimoji="0" lang="en-US" sz="1400" b="0" i="0" u="none" strike="noStrike" kern="0" cap="none" spc="0" normalizeH="0" baseline="0" noProof="0" dirty="0">
                <a:ln>
                  <a:noFill/>
                </a:ln>
                <a:effectLst/>
                <a:uLnTx/>
                <a:uFillTx/>
              </a:rPr>
              <a:t> Weare </a:t>
            </a:r>
            <a:r>
              <a:rPr lang="en-US" sz="1400" kern="0" dirty="0"/>
              <a:t>slides: http://www.slideshare.net/biztalk360/api-management-part-1-an-introduction-to-azure-api-management</a:t>
            </a:r>
            <a:endParaRPr kumimoji="0" lang="en-US" sz="14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45284002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171B0">
            <a:alpha val="0"/>
          </a:srgbClr>
        </a:solidFill>
        <a:effectLst/>
      </p:bgPr>
    </p:bg>
    <p:spTree>
      <p:nvGrpSpPr>
        <p:cNvPr id="1" name=""/>
        <p:cNvGrpSpPr/>
        <p:nvPr/>
      </p:nvGrpSpPr>
      <p:grpSpPr>
        <a:xfrm>
          <a:off x="0" y="0"/>
          <a:ext cx="0" cy="0"/>
          <a:chOff x="0" y="0"/>
          <a:chExt cx="0" cy="0"/>
        </a:xfrm>
      </p:grpSpPr>
      <p:pic>
        <p:nvPicPr>
          <p:cNvPr id="9218" name="Picture 2" descr="http://geeknation.com/wp-content/uploads/2015/03/iStock-Unfinished-Business-11.jpg"/>
          <p:cNvPicPr>
            <a:picLocks noChangeAspect="1" noChangeArrowheads="1"/>
          </p:cNvPicPr>
          <p:nvPr/>
        </p:nvPicPr>
        <p:blipFill rotWithShape="1">
          <a:blip r:embed="rId3">
            <a:extLst>
              <a:ext uri="{28A0092B-C50C-407E-A947-70E740481C1C}">
                <a14:useLocalDpi xmlns:a14="http://schemas.microsoft.com/office/drawing/2010/main" val="0"/>
              </a:ext>
            </a:extLst>
          </a:blip>
          <a:srcRect t="6532" b="9093"/>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0" y="289112"/>
            <a:ext cx="3469341" cy="2059641"/>
          </a:xfrm>
          <a:prstGeom prst="wedgeEllipseCallout">
            <a:avLst>
              <a:gd name="adj1" fmla="val 41760"/>
              <a:gd name="adj2" fmla="val 548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I have no idea how we are going to do this.  It takes 6 weeks just for change management.</a:t>
            </a:r>
          </a:p>
        </p:txBody>
      </p:sp>
      <p:sp>
        <p:nvSpPr>
          <p:cNvPr id="4" name="Oval Callout 3"/>
          <p:cNvSpPr/>
          <p:nvPr/>
        </p:nvSpPr>
        <p:spPr>
          <a:xfrm>
            <a:off x="6158753" y="289112"/>
            <a:ext cx="4262717" cy="1674158"/>
          </a:xfrm>
          <a:prstGeom prst="wedgeEllipseCallout">
            <a:avLst>
              <a:gd name="adj1" fmla="val -53197"/>
              <a:gd name="adj2" fmla="val 432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What is API Management?</a:t>
            </a:r>
          </a:p>
        </p:txBody>
      </p:sp>
      <p:sp>
        <p:nvSpPr>
          <p:cNvPr id="5" name="TextBox 4"/>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solidFill>
                  <a:schemeClr val="bg1"/>
                </a:solidFill>
                <a:effectLst/>
                <a:uLnTx/>
                <a:uFillTx/>
              </a:rPr>
              <a:t>Source from </a:t>
            </a:r>
            <a:r>
              <a:rPr lang="en-US" sz="1400" kern="0" dirty="0" err="1">
                <a:solidFill>
                  <a:schemeClr val="bg1"/>
                </a:solidFill>
              </a:rPr>
              <a:t>K</a:t>
            </a:r>
            <a:r>
              <a:rPr kumimoji="0" lang="en-US" sz="1400" b="0" i="0" u="none" strike="noStrike" kern="0" cap="none" spc="0" normalizeH="0" baseline="0" noProof="0" dirty="0" err="1">
                <a:ln>
                  <a:noFill/>
                </a:ln>
                <a:solidFill>
                  <a:schemeClr val="bg1"/>
                </a:solidFill>
                <a:effectLst/>
                <a:uLnTx/>
                <a:uFillTx/>
              </a:rPr>
              <a:t>ent</a:t>
            </a:r>
            <a:r>
              <a:rPr kumimoji="0" lang="en-US" sz="1400" b="0" i="0" u="none" strike="noStrike" kern="0" cap="none" spc="0" normalizeH="0" baseline="0" noProof="0" dirty="0">
                <a:ln>
                  <a:noFill/>
                </a:ln>
                <a:solidFill>
                  <a:schemeClr val="bg1"/>
                </a:solidFill>
                <a:effectLst/>
                <a:uLnTx/>
                <a:uFillTx/>
              </a:rPr>
              <a:t> Weare </a:t>
            </a:r>
            <a:r>
              <a:rPr lang="en-US" sz="1400" kern="0" dirty="0">
                <a:solidFill>
                  <a:schemeClr val="bg1"/>
                </a:solidFill>
              </a:rPr>
              <a:t>slides: http://www.slideshare.net/biztalk360/api-management-part-1-an-introduction-to-azure-api-management</a:t>
            </a:r>
            <a:endParaRPr kumimoji="0" lang="en-US" sz="1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28633928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76552" y="4430923"/>
            <a:ext cx="9902106" cy="2385692"/>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00764" y="4430924"/>
            <a:ext cx="9790474" cy="715733"/>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marR="0" lvl="0" indent="-451306" algn="l" defTabSz="896386" rtl="0" eaLnBrk="1" fontAlgn="auto" latinLnBrk="0" hangingPunct="1">
              <a:lnSpc>
                <a:spcPct val="90000"/>
              </a:lnSpc>
              <a:spcBef>
                <a:spcPct val="20000"/>
              </a:spcBef>
              <a:spcAft>
                <a:spcPts val="0"/>
              </a:spcAft>
              <a:buClrTx/>
              <a:buSzPct val="90000"/>
              <a:buFontTx/>
              <a:buBlip>
                <a:blip r:embed="rId5"/>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p:txBody>
      </p:sp>
      <p:grpSp>
        <p:nvGrpSpPr>
          <p:cNvPr id="4" name="Group 3"/>
          <p:cNvGrpSpPr/>
          <p:nvPr/>
        </p:nvGrpSpPr>
        <p:grpSpPr>
          <a:xfrm>
            <a:off x="3907633" y="1805374"/>
            <a:ext cx="7079997" cy="2631473"/>
            <a:chOff x="476254" y="2417159"/>
            <a:chExt cx="11204704"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marR="0" lvl="0" indent="-451306" algn="l" defTabSz="896386" rtl="0" eaLnBrk="1" fontAlgn="auto" latinLnBrk="0" hangingPunct="1">
                <a:lnSpc>
                  <a:spcPct val="90000"/>
                </a:lnSpc>
                <a:spcBef>
                  <a:spcPct val="20000"/>
                </a:spcBef>
                <a:spcAft>
                  <a:spcPts val="0"/>
                </a:spcAft>
                <a:buClrTx/>
                <a:buSzPct val="90000"/>
                <a:buFontTx/>
                <a:buBlip>
                  <a:blip r:embed="rId5"/>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p:txBody>
        </p:sp>
        <p:sp>
          <p:nvSpPr>
            <p:cNvPr id="6" name="Rectangle 5"/>
            <p:cNvSpPr/>
            <p:nvPr/>
          </p:nvSpPr>
          <p:spPr>
            <a:xfrm>
              <a:off x="476254" y="3205405"/>
              <a:ext cx="11013087" cy="101073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1961" b="0" i="0" u="none" strike="noStrike" kern="1200" cap="none" spc="0" normalizeH="0" baseline="0" noProof="0" dirty="0">
                  <a:ln>
                    <a:noFill/>
                  </a:ln>
                  <a:solidFill>
                    <a:srgbClr val="FFFFFF">
                      <a:alpha val="99000"/>
                    </a:srgbClr>
                  </a:solidFill>
                  <a:effectLst/>
                  <a:uLnTx/>
                  <a:uFillTx/>
                  <a:latin typeface="+mn-lt"/>
                  <a:ea typeface="+mn-ea"/>
                  <a:cs typeface="+mn-cs"/>
                </a:rPr>
                <a:t>sandro.pereira@devscope.net</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1961" b="0" i="0" u="none" strike="noStrike" kern="1200" cap="none" spc="0" normalizeH="0" baseline="0" noProof="1">
                  <a:ln>
                    <a:noFill/>
                  </a:ln>
                  <a:solidFill>
                    <a:srgbClr val="FFFFFF">
                      <a:alpha val="99000"/>
                    </a:srgbClr>
                  </a:solidFill>
                  <a:effectLst/>
                  <a:uLnTx/>
                  <a:uFillTx/>
                  <a:latin typeface="+mn-lt"/>
                  <a:ea typeface="+mn-ea"/>
                  <a:cs typeface="+mn-cs"/>
                </a:rPr>
                <a:t>linkedin.com/in/sandropereira</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1961" b="0" i="0" u="none" strike="noStrike" kern="1200" cap="none" spc="0" normalizeH="0" baseline="0" noProof="0" dirty="0">
                  <a:ln>
                    <a:noFill/>
                  </a:ln>
                  <a:solidFill>
                    <a:srgbClr val="FFFFFF">
                      <a:alpha val="99000"/>
                    </a:srgbClr>
                  </a:solidFill>
                  <a:effectLst/>
                  <a:uLnTx/>
                  <a:uFillTx/>
                  <a:latin typeface="+mn-lt"/>
                  <a:ea typeface="+mn-ea"/>
                  <a:cs typeface="+mn-cs"/>
                </a:rPr>
                <a:t>@sandro_asp </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1961" b="0" i="0" u="none" strike="noStrike" kern="1200" cap="none" spc="0" normalizeH="0" baseline="0" noProof="0" dirty="0">
                  <a:ln>
                    <a:noFill/>
                  </a:ln>
                  <a:solidFill>
                    <a:srgbClr val="FFFFFF">
                      <a:alpha val="99000"/>
                    </a:srgbClr>
                  </a:solidFill>
                  <a:effectLst/>
                  <a:uLnTx/>
                  <a:uFillTx/>
                  <a:latin typeface="+mn-lt"/>
                  <a:ea typeface="+mn-ea"/>
                  <a:cs typeface="+mn-cs"/>
                </a:rPr>
                <a:t>sandroaspbiztalkblog.wordpress.com</a:t>
              </a:r>
            </a:p>
          </p:txBody>
        </p:sp>
      </p:grpSp>
      <p:sp>
        <p:nvSpPr>
          <p:cNvPr id="7" name="Title 1"/>
          <p:cNvSpPr>
            <a:spLocks noGrp="1"/>
          </p:cNvSpPr>
          <p:nvPr/>
        </p:nvSpPr>
        <p:spPr>
          <a:xfrm>
            <a:off x="432512" y="360845"/>
            <a:ext cx="11169701" cy="9971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solidFill>
                  <a:schemeClr val="tx1"/>
                </a:solidFill>
                <a:effectLst/>
                <a:uLnTx/>
                <a:uFillTx/>
                <a:latin typeface="Segoe UI Light" pitchFamily="34" charset="0"/>
                <a:ea typeface="+mn-ea"/>
                <a:cs typeface="Arial" charset="0"/>
              </a:rPr>
              <a:t>Good afternoon…. </a:t>
            </a:r>
            <a:endParaRPr kumimoji="0" lang="en-US" sz="3200" b="0" i="0" u="none" strike="noStrike" kern="1200" cap="none" spc="-100" normalizeH="0" baseline="0" noProof="0" dirty="0">
              <a:ln w="3175">
                <a:noFill/>
              </a:ln>
              <a:gradFill flip="none" rotWithShape="1">
                <a:gsLst>
                  <a:gs pos="0">
                    <a:srgbClr val="FFFFFF"/>
                  </a:gs>
                  <a:gs pos="86000">
                    <a:srgbClr val="FFFFFF"/>
                  </a:gs>
                </a:gsLst>
                <a:lin ang="5400000" scaled="0"/>
                <a:tileRect/>
              </a:gradFill>
              <a:effectLst/>
              <a:uLnTx/>
              <a:uFillTx/>
              <a:latin typeface="+mj-lt"/>
              <a:ea typeface="+mn-ea"/>
              <a:cs typeface="Arial" charset="0"/>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7157" y="1805374"/>
            <a:ext cx="2730453" cy="2631474"/>
          </a:xfrm>
          <a:prstGeom prst="rect">
            <a:avLst/>
          </a:prstGeom>
        </p:spPr>
      </p:pic>
      <p:sp>
        <p:nvSpPr>
          <p:cNvPr id="12" name="Text Placeholder 30"/>
          <p:cNvSpPr txBox="1">
            <a:spLocks/>
          </p:cNvSpPr>
          <p:nvPr/>
        </p:nvSpPr>
        <p:spPr>
          <a:xfrm>
            <a:off x="8496145" y="4487887"/>
            <a:ext cx="2903415" cy="821723"/>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defTabSz="914367"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j-lt"/>
              </a:rPr>
              <a:t>+351 223 751 350</a:t>
            </a:r>
          </a:p>
          <a:p>
            <a:pPr marL="0" marR="0" lvl="0" indent="0" defTabSz="914367"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j-lt"/>
              </a:rPr>
              <a:t>www.devscope.net</a:t>
            </a: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3467" y="4316374"/>
            <a:ext cx="2262982" cy="950758"/>
          </a:xfrm>
          <a:prstGeom prst="rect">
            <a:avLst/>
          </a:prstGeom>
        </p:spPr>
      </p:pic>
      <p:sp>
        <p:nvSpPr>
          <p:cNvPr id="16" name="Text Placeholder 2"/>
          <p:cNvSpPr txBox="1">
            <a:spLocks/>
          </p:cNvSpPr>
          <p:nvPr/>
        </p:nvSpPr>
        <p:spPr>
          <a:xfrm>
            <a:off x="4190003" y="1805788"/>
            <a:ext cx="6811823" cy="139081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1"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n-ea"/>
                <a:cs typeface="+mn-cs"/>
              </a:rPr>
              <a:t>Sandro Pereira</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n-ea"/>
                <a:cs typeface="+mn-cs"/>
              </a:rPr>
              <a:t>Microsoft Azure MVP</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pt-PT"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n-ea"/>
              <a:cs typeface="+mn-cs"/>
            </a:endParaRPr>
          </a:p>
        </p:txBody>
      </p:sp>
      <p:pic>
        <p:nvPicPr>
          <p:cNvPr id="15" name="Picture 2" descr="http://4.bp.blogspot.com/-OUfCsUCY3B4/VGgJCYMcsGI/AAAAAAAAIuQ/dyBpOE8ZilM/s230/mvp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1177" y="3363998"/>
            <a:ext cx="21907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72879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 result"/>
          <p:cNvPicPr>
            <a:picLocks noChangeAspect="1" noChangeArrowheads="1"/>
          </p:cNvPicPr>
          <p:nvPr/>
        </p:nvPicPr>
        <p:blipFill rotWithShape="1">
          <a:blip r:embed="rId3">
            <a:extLst>
              <a:ext uri="{28A0092B-C50C-407E-A947-70E740481C1C}">
                <a14:useLocalDpi xmlns:a14="http://schemas.microsoft.com/office/drawing/2010/main" val="0"/>
              </a:ext>
            </a:extLst>
          </a:blip>
          <a:srcRect b="4000"/>
          <a:stretch/>
        </p:blipFill>
        <p:spPr bwMode="auto">
          <a:xfrm>
            <a:off x="0" y="0"/>
            <a:ext cx="1236486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Callout 5"/>
          <p:cNvSpPr/>
          <p:nvPr/>
        </p:nvSpPr>
        <p:spPr>
          <a:xfrm>
            <a:off x="4219731" y="0"/>
            <a:ext cx="3934918" cy="1294663"/>
          </a:xfrm>
          <a:prstGeom prst="wedgeEllipseCallout">
            <a:avLst>
              <a:gd name="adj1" fmla="val -52408"/>
              <a:gd name="adj2" fmla="val 1023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This might actually work since I don’t need to get the whole IT Department involved.</a:t>
            </a:r>
          </a:p>
        </p:txBody>
      </p:sp>
      <p:sp>
        <p:nvSpPr>
          <p:cNvPr id="4" name="TextBox 3"/>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solidFill>
                  <a:schemeClr val="bg1"/>
                </a:solidFill>
                <a:effectLst/>
                <a:uLnTx/>
                <a:uFillTx/>
              </a:rPr>
              <a:t>Source from </a:t>
            </a:r>
            <a:r>
              <a:rPr lang="en-US" sz="1400" kern="0" dirty="0" err="1">
                <a:solidFill>
                  <a:schemeClr val="bg1"/>
                </a:solidFill>
              </a:rPr>
              <a:t>K</a:t>
            </a:r>
            <a:r>
              <a:rPr kumimoji="0" lang="en-US" sz="1400" b="0" i="0" u="none" strike="noStrike" kern="0" cap="none" spc="0" normalizeH="0" baseline="0" noProof="0" dirty="0" err="1">
                <a:ln>
                  <a:noFill/>
                </a:ln>
                <a:solidFill>
                  <a:schemeClr val="bg1"/>
                </a:solidFill>
                <a:effectLst/>
                <a:uLnTx/>
                <a:uFillTx/>
              </a:rPr>
              <a:t>ent</a:t>
            </a:r>
            <a:r>
              <a:rPr kumimoji="0" lang="en-US" sz="1400" b="0" i="0" u="none" strike="noStrike" kern="0" cap="none" spc="0" normalizeH="0" baseline="0" noProof="0" dirty="0">
                <a:ln>
                  <a:noFill/>
                </a:ln>
                <a:solidFill>
                  <a:schemeClr val="bg1"/>
                </a:solidFill>
                <a:effectLst/>
                <a:uLnTx/>
                <a:uFillTx/>
              </a:rPr>
              <a:t> Weare </a:t>
            </a:r>
            <a:r>
              <a:rPr lang="en-US" sz="1400" kern="0" dirty="0">
                <a:solidFill>
                  <a:schemeClr val="bg1"/>
                </a:solidFill>
              </a:rPr>
              <a:t>slides: http://www.slideshare.net/biztalk360/api-management-part-1-an-introduction-to-azure-api-management</a:t>
            </a:r>
            <a:endParaRPr kumimoji="0" lang="en-US" sz="1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68193120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0171B0">
            <a:alpha val="0"/>
          </a:srgbClr>
        </a:solidFill>
        <a:effectLst/>
      </p:bgPr>
    </p:bg>
    <p:spTree>
      <p:nvGrpSpPr>
        <p:cNvPr id="1" name=""/>
        <p:cNvGrpSpPr/>
        <p:nvPr/>
      </p:nvGrpSpPr>
      <p:grpSpPr>
        <a:xfrm>
          <a:off x="0" y="0"/>
          <a:ext cx="0" cy="0"/>
          <a:chOff x="0" y="0"/>
          <a:chExt cx="0" cy="0"/>
        </a:xfrm>
      </p:grpSpPr>
      <p:pic>
        <p:nvPicPr>
          <p:cNvPr id="7170" name="Picture 2" descr="https://cdn.fstoppers.com/styles/full/s3/media/2015/03/istock-unfinished-business-photos-stock-fstoppers_7.png"/>
          <p:cNvPicPr>
            <a:picLocks noChangeAspect="1" noChangeArrowheads="1"/>
          </p:cNvPicPr>
          <p:nvPr/>
        </p:nvPicPr>
        <p:blipFill rotWithShape="1">
          <a:blip r:embed="rId3">
            <a:extLst>
              <a:ext uri="{28A0092B-C50C-407E-A947-70E740481C1C}">
                <a14:useLocalDpi xmlns:a14="http://schemas.microsoft.com/office/drawing/2010/main" val="0"/>
              </a:ext>
            </a:extLst>
          </a:blip>
          <a:srcRect b="14285"/>
          <a:stretch/>
        </p:blipFill>
        <p:spPr bwMode="auto">
          <a:xfrm>
            <a:off x="0" y="-1"/>
            <a:ext cx="12192000" cy="6849037"/>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3437819" y="1178715"/>
            <a:ext cx="1943100" cy="1472453"/>
          </a:xfrm>
          <a:prstGeom prst="wedgeEllipseCallout">
            <a:avLst>
              <a:gd name="adj1" fmla="val 60697"/>
              <a:gd name="adj2" fmla="val 3176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…and we didn’t need to re-write backend services</a:t>
            </a:r>
          </a:p>
        </p:txBody>
      </p:sp>
      <p:sp>
        <p:nvSpPr>
          <p:cNvPr id="4" name="TextBox 3"/>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effectLst/>
                <a:uLnTx/>
                <a:uFillTx/>
              </a:rPr>
              <a:t>Source from </a:t>
            </a:r>
            <a:r>
              <a:rPr lang="en-US" sz="1400" kern="0" dirty="0" err="1"/>
              <a:t>K</a:t>
            </a:r>
            <a:r>
              <a:rPr kumimoji="0" lang="en-US" sz="1400" b="0" i="0" u="none" strike="noStrike" kern="0" cap="none" spc="0" normalizeH="0" baseline="0" noProof="0" dirty="0" err="1">
                <a:ln>
                  <a:noFill/>
                </a:ln>
                <a:effectLst/>
                <a:uLnTx/>
                <a:uFillTx/>
              </a:rPr>
              <a:t>ent</a:t>
            </a:r>
            <a:r>
              <a:rPr kumimoji="0" lang="en-US" sz="1400" b="0" i="0" u="none" strike="noStrike" kern="0" cap="none" spc="0" normalizeH="0" baseline="0" noProof="0" dirty="0">
                <a:ln>
                  <a:noFill/>
                </a:ln>
                <a:effectLst/>
                <a:uLnTx/>
                <a:uFillTx/>
              </a:rPr>
              <a:t> Weare </a:t>
            </a:r>
            <a:r>
              <a:rPr lang="en-US" sz="1400" kern="0" dirty="0"/>
              <a:t>slides: http://www.slideshare.net/biztalk360/api-management-part-1-an-introduction-to-azure-api-management</a:t>
            </a:r>
            <a:endParaRPr kumimoji="0" lang="en-US" sz="14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380249024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0171B0">
            <a:alpha val="0"/>
          </a:srgbClr>
        </a:solidFill>
        <a:effectLst/>
      </p:bgPr>
    </p:bg>
    <p:spTree>
      <p:nvGrpSpPr>
        <p:cNvPr id="1" name=""/>
        <p:cNvGrpSpPr/>
        <p:nvPr/>
      </p:nvGrpSpPr>
      <p:grpSpPr>
        <a:xfrm>
          <a:off x="0" y="0"/>
          <a:ext cx="0" cy="0"/>
          <a:chOff x="0" y="0"/>
          <a:chExt cx="0" cy="0"/>
        </a:xfrm>
      </p:grpSpPr>
      <p:pic>
        <p:nvPicPr>
          <p:cNvPr id="6150" name="Picture 6" descr="http://www.foliomag.com/files/images/Checkbo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66" y="1162553"/>
            <a:ext cx="476436" cy="4492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74916" y="1145429"/>
            <a:ext cx="42828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No Firewall Ports need to be opened</a:t>
            </a:r>
          </a:p>
        </p:txBody>
      </p:sp>
      <p:sp>
        <p:nvSpPr>
          <p:cNvPr id="7" name="TextBox 6"/>
          <p:cNvSpPr txBox="1"/>
          <p:nvPr/>
        </p:nvSpPr>
        <p:spPr>
          <a:xfrm>
            <a:off x="974916" y="1620563"/>
            <a:ext cx="42828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Out of Box Authentication</a:t>
            </a:r>
          </a:p>
        </p:txBody>
      </p:sp>
      <p:pic>
        <p:nvPicPr>
          <p:cNvPr id="8" name="Picture 6" descr="http://www.foliomag.com/files/images/Checkbo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080" y="1637687"/>
            <a:ext cx="476436" cy="449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foliomag.com/files/images/Checkbo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080" y="2112821"/>
            <a:ext cx="476436" cy="4492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4916" y="2095697"/>
            <a:ext cx="42828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Throttling and Rate Limiting</a:t>
            </a:r>
          </a:p>
        </p:txBody>
      </p:sp>
      <p:sp>
        <p:nvSpPr>
          <p:cNvPr id="12" name="TextBox 11"/>
          <p:cNvSpPr txBox="1"/>
          <p:nvPr/>
        </p:nvSpPr>
        <p:spPr>
          <a:xfrm>
            <a:off x="988364" y="2557383"/>
            <a:ext cx="42828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Caching</a:t>
            </a:r>
          </a:p>
        </p:txBody>
      </p:sp>
      <p:pic>
        <p:nvPicPr>
          <p:cNvPr id="13" name="Picture 6" descr="http://www.foliomag.com/files/images/Checkbo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080" y="713342"/>
            <a:ext cx="476436" cy="44921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5781" y="720069"/>
            <a:ext cx="42828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Self Service Enrollment</a:t>
            </a:r>
          </a:p>
        </p:txBody>
      </p:sp>
      <p:pic>
        <p:nvPicPr>
          <p:cNvPr id="18" name="Picture 6" descr="http://www.foliomag.com/files/images/Checkbo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66" y="2574507"/>
            <a:ext cx="476436" cy="4492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foliomag.com/files/images/Checkbo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244" y="3029466"/>
            <a:ext cx="476436" cy="44921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6125" y="3019069"/>
            <a:ext cx="42828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Leverage existing investments</a:t>
            </a:r>
          </a:p>
        </p:txBody>
      </p:sp>
      <p:pic>
        <p:nvPicPr>
          <p:cNvPr id="2" name="Picture 2" descr="http://www.ew.com/sites/default/files/1425421849/iStock_000059219048_XXXLarge.jpg"/>
          <p:cNvPicPr>
            <a:picLocks noChangeAspect="1" noChangeArrowheads="1"/>
          </p:cNvPicPr>
          <p:nvPr/>
        </p:nvPicPr>
        <p:blipFill rotWithShape="1">
          <a:blip r:embed="rId4">
            <a:extLst>
              <a:ext uri="{28A0092B-C50C-407E-A947-70E740481C1C}">
                <a14:useLocalDpi xmlns:a14="http://schemas.microsoft.com/office/drawing/2010/main" val="0"/>
              </a:ext>
            </a:extLst>
          </a:blip>
          <a:srcRect b="12727"/>
          <a:stretch/>
        </p:blipFill>
        <p:spPr bwMode="auto">
          <a:xfrm>
            <a:off x="6953250" y="-1"/>
            <a:ext cx="5238750" cy="68580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effectLst/>
                <a:uLnTx/>
                <a:uFillTx/>
              </a:rPr>
              <a:t>Source from </a:t>
            </a:r>
            <a:r>
              <a:rPr lang="en-US" sz="1400" kern="0" dirty="0" err="1"/>
              <a:t>K</a:t>
            </a:r>
            <a:r>
              <a:rPr kumimoji="0" lang="en-US" sz="1400" b="0" i="0" u="none" strike="noStrike" kern="0" cap="none" spc="0" normalizeH="0" baseline="0" noProof="0" dirty="0" err="1">
                <a:ln>
                  <a:noFill/>
                </a:ln>
                <a:effectLst/>
                <a:uLnTx/>
                <a:uFillTx/>
              </a:rPr>
              <a:t>ent</a:t>
            </a:r>
            <a:r>
              <a:rPr kumimoji="0" lang="en-US" sz="1400" b="0" i="0" u="none" strike="noStrike" kern="0" cap="none" spc="0" normalizeH="0" baseline="0" noProof="0" dirty="0">
                <a:ln>
                  <a:noFill/>
                </a:ln>
                <a:effectLst/>
                <a:uLnTx/>
                <a:uFillTx/>
              </a:rPr>
              <a:t> Weare </a:t>
            </a:r>
            <a:r>
              <a:rPr lang="en-US" sz="1400" kern="0" dirty="0"/>
              <a:t>slides: http://www.slideshare.net/biztalk360/api-management-part-1-an-introduction-to-azure-api-management</a:t>
            </a:r>
            <a:endParaRPr kumimoji="0" lang="en-US" sz="14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32199021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171B0">
            <a:alpha val="0"/>
          </a:srgbClr>
        </a:solidFill>
        <a:effectLst/>
      </p:bgPr>
    </p:bg>
    <p:spTree>
      <p:nvGrpSpPr>
        <p:cNvPr id="1" name=""/>
        <p:cNvGrpSpPr/>
        <p:nvPr/>
      </p:nvGrpSpPr>
      <p:grpSpPr>
        <a:xfrm>
          <a:off x="0" y="0"/>
          <a:ext cx="0" cy="0"/>
          <a:chOff x="0" y="0"/>
          <a:chExt cx="0" cy="0"/>
        </a:xfrm>
      </p:grpSpPr>
      <p:pic>
        <p:nvPicPr>
          <p:cNvPr id="1028" name="Picture 4" descr="Vince Vaughn - stock photo Unfinished Business"/>
          <p:cNvPicPr>
            <a:picLocks noChangeAspect="1" noChangeArrowheads="1"/>
          </p:cNvPicPr>
          <p:nvPr/>
        </p:nvPicPr>
        <p:blipFill rotWithShape="1">
          <a:blip r:embed="rId3">
            <a:extLst>
              <a:ext uri="{28A0092B-C50C-407E-A947-70E740481C1C}">
                <a14:useLocalDpi xmlns:a14="http://schemas.microsoft.com/office/drawing/2010/main" val="0"/>
              </a:ext>
            </a:extLst>
          </a:blip>
          <a:srcRect b="10577"/>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Oval Callout 3"/>
          <p:cNvSpPr/>
          <p:nvPr/>
        </p:nvSpPr>
        <p:spPr>
          <a:xfrm>
            <a:off x="4958862" y="581308"/>
            <a:ext cx="3183234" cy="2794938"/>
          </a:xfrm>
          <a:prstGeom prst="wedgeEllipseCallout">
            <a:avLst>
              <a:gd name="adj1" fmla="val 61342"/>
              <a:gd name="adj2" fmla="val 3880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…and we now have analytics so we can track where requests are coming from and drive future investment </a:t>
            </a:r>
          </a:p>
        </p:txBody>
      </p:sp>
      <p:sp>
        <p:nvSpPr>
          <p:cNvPr id="5" name="TextBox 4"/>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effectLst/>
                <a:uLnTx/>
                <a:uFillTx/>
              </a:rPr>
              <a:t>Source from </a:t>
            </a:r>
            <a:r>
              <a:rPr lang="en-US" sz="1400" kern="0" dirty="0" err="1"/>
              <a:t>K</a:t>
            </a:r>
            <a:r>
              <a:rPr kumimoji="0" lang="en-US" sz="1400" b="0" i="0" u="none" strike="noStrike" kern="0" cap="none" spc="0" normalizeH="0" baseline="0" noProof="0" dirty="0" err="1">
                <a:ln>
                  <a:noFill/>
                </a:ln>
                <a:effectLst/>
                <a:uLnTx/>
                <a:uFillTx/>
              </a:rPr>
              <a:t>ent</a:t>
            </a:r>
            <a:r>
              <a:rPr kumimoji="0" lang="en-US" sz="1400" b="0" i="0" u="none" strike="noStrike" kern="0" cap="none" spc="0" normalizeH="0" baseline="0" noProof="0" dirty="0">
                <a:ln>
                  <a:noFill/>
                </a:ln>
                <a:effectLst/>
                <a:uLnTx/>
                <a:uFillTx/>
              </a:rPr>
              <a:t> Weare </a:t>
            </a:r>
            <a:r>
              <a:rPr lang="en-US" sz="1400" kern="0" dirty="0"/>
              <a:t>slides: http://www.slideshare.net/biztalk360/api-management-part-1-an-introduction-to-azure-api-management</a:t>
            </a:r>
            <a:endParaRPr kumimoji="0" lang="en-US" sz="14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109960599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171B0">
            <a:alpha val="0"/>
          </a:srgbClr>
        </a:solidFill>
        <a:effectLst/>
      </p:bgPr>
    </p:bg>
    <p:spTree>
      <p:nvGrpSpPr>
        <p:cNvPr id="1" name=""/>
        <p:cNvGrpSpPr/>
        <p:nvPr/>
      </p:nvGrpSpPr>
      <p:grpSpPr>
        <a:xfrm>
          <a:off x="0" y="0"/>
          <a:ext cx="0" cy="0"/>
          <a:chOff x="0" y="0"/>
          <a:chExt cx="0" cy="0"/>
        </a:xfrm>
      </p:grpSpPr>
      <p:pic>
        <p:nvPicPr>
          <p:cNvPr id="8194" name="Picture 2" descr="http://blogs-images.forbes.com/dorothypomerantz/files/2015/03/iStock_000059219270Large-1940x1292.jpg"/>
          <p:cNvPicPr>
            <a:picLocks noChangeAspect="1" noChangeArrowheads="1"/>
          </p:cNvPicPr>
          <p:nvPr/>
        </p:nvPicPr>
        <p:blipFill rotWithShape="1">
          <a:blip r:embed="rId3">
            <a:extLst>
              <a:ext uri="{28A0092B-C50C-407E-A947-70E740481C1C}">
                <a14:useLocalDpi xmlns:a14="http://schemas.microsoft.com/office/drawing/2010/main" val="0"/>
              </a:ext>
            </a:extLst>
          </a:blip>
          <a:srcRect b="15534"/>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p:cNvSpPr/>
          <p:nvPr/>
        </p:nvSpPr>
        <p:spPr>
          <a:xfrm>
            <a:off x="902523" y="184068"/>
            <a:ext cx="2280065" cy="807521"/>
          </a:xfrm>
          <a:prstGeom prst="wedgeEllipseCallout">
            <a:avLst>
              <a:gd name="adj1" fmla="val 38705"/>
              <a:gd name="adj2" fmla="val 823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rPr>
              <a:t>I knew we could do it! Drinks on me.</a:t>
            </a:r>
            <a:r>
              <a:rPr kumimoji="0" lang="en-US" sz="1800" b="0" i="0" u="none" strike="noStrike" kern="0" cap="none" spc="0" normalizeH="0" baseline="0" noProof="0" dirty="0">
                <a:ln>
                  <a:noFill/>
                </a:ln>
                <a:solidFill>
                  <a:schemeClr val="tx1"/>
                </a:solidFill>
                <a:effectLst/>
                <a:uLnTx/>
                <a:uFillTx/>
              </a:rPr>
              <a:t> </a:t>
            </a:r>
          </a:p>
        </p:txBody>
      </p:sp>
      <p:sp>
        <p:nvSpPr>
          <p:cNvPr id="3" name="Oval Callout 2"/>
          <p:cNvSpPr/>
          <p:nvPr/>
        </p:nvSpPr>
        <p:spPr>
          <a:xfrm>
            <a:off x="3307282" y="71251"/>
            <a:ext cx="2232561" cy="920338"/>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4"/>
          <a:stretch>
            <a:fillRect/>
          </a:stretch>
        </p:blipFill>
        <p:spPr>
          <a:xfrm>
            <a:off x="3871355" y="182701"/>
            <a:ext cx="1157884" cy="676736"/>
          </a:xfrm>
          <a:prstGeom prst="rect">
            <a:avLst/>
          </a:prstGeom>
        </p:spPr>
      </p:pic>
      <p:sp>
        <p:nvSpPr>
          <p:cNvPr id="6" name="TextBox 5"/>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solidFill>
                  <a:schemeClr val="bg1"/>
                </a:solidFill>
                <a:effectLst/>
                <a:uLnTx/>
                <a:uFillTx/>
              </a:rPr>
              <a:t>Source from </a:t>
            </a:r>
            <a:r>
              <a:rPr lang="en-US" sz="1400" kern="0" dirty="0" err="1">
                <a:solidFill>
                  <a:schemeClr val="bg1"/>
                </a:solidFill>
              </a:rPr>
              <a:t>K</a:t>
            </a:r>
            <a:r>
              <a:rPr kumimoji="0" lang="en-US" sz="1400" b="0" i="0" u="none" strike="noStrike" kern="0" cap="none" spc="0" normalizeH="0" baseline="0" noProof="0" dirty="0" err="1">
                <a:ln>
                  <a:noFill/>
                </a:ln>
                <a:solidFill>
                  <a:schemeClr val="bg1"/>
                </a:solidFill>
                <a:effectLst/>
                <a:uLnTx/>
                <a:uFillTx/>
              </a:rPr>
              <a:t>ent</a:t>
            </a:r>
            <a:r>
              <a:rPr kumimoji="0" lang="en-US" sz="1400" b="0" i="0" u="none" strike="noStrike" kern="0" cap="none" spc="0" normalizeH="0" baseline="0" noProof="0" dirty="0">
                <a:ln>
                  <a:noFill/>
                </a:ln>
                <a:solidFill>
                  <a:schemeClr val="bg1"/>
                </a:solidFill>
                <a:effectLst/>
                <a:uLnTx/>
                <a:uFillTx/>
              </a:rPr>
              <a:t> Weare </a:t>
            </a:r>
            <a:r>
              <a:rPr lang="en-US" sz="1400" kern="0" dirty="0">
                <a:solidFill>
                  <a:schemeClr val="bg1"/>
                </a:solidFill>
              </a:rPr>
              <a:t>slides: http://www.slideshare.net/biztalk360/api-management-part-1-an-introduction-to-azure-api-management</a:t>
            </a:r>
            <a:endParaRPr kumimoji="0" lang="en-US" sz="1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258338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4" name="Picture 6" descr="http://moveoveraverage.com/wp-content/uploads/2014/07/bouncer.png"/>
          <p:cNvPicPr>
            <a:picLocks noChangeAspect="1" noChangeArrowheads="1"/>
          </p:cNvPicPr>
          <p:nvPr/>
        </p:nvPicPr>
        <p:blipFill rotWithShape="1">
          <a:blip r:embed="rId3">
            <a:extLst>
              <a:ext uri="{28A0092B-C50C-407E-A947-70E740481C1C}">
                <a14:useLocalDpi xmlns:a14="http://schemas.microsoft.com/office/drawing/2010/main" val="0"/>
              </a:ext>
            </a:extLst>
          </a:blip>
          <a:srcRect r="26368"/>
          <a:stretch/>
        </p:blipFill>
        <p:spPr bwMode="auto">
          <a:xfrm>
            <a:off x="6352837" y="725437"/>
            <a:ext cx="5826463" cy="61325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rmAutofit/>
          </a:bodyPr>
          <a:lstStyle/>
          <a:p>
            <a:r>
              <a:rPr lang="en-US" dirty="0">
                <a:solidFill>
                  <a:schemeClr val="tx1"/>
                </a:solidFill>
              </a:rPr>
              <a:t>What is API Management?</a:t>
            </a:r>
            <a:endParaRPr lang="en-US" dirty="0"/>
          </a:p>
        </p:txBody>
      </p:sp>
      <p:sp>
        <p:nvSpPr>
          <p:cNvPr id="5" name="TextBox 4"/>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effectLst/>
                <a:uLnTx/>
                <a:uFillTx/>
              </a:rPr>
              <a:t>Source from </a:t>
            </a:r>
            <a:r>
              <a:rPr lang="en-US" sz="1400" kern="0" dirty="0" err="1"/>
              <a:t>K</a:t>
            </a:r>
            <a:r>
              <a:rPr kumimoji="0" lang="en-US" sz="1400" b="0" i="0" u="none" strike="noStrike" kern="0" cap="none" spc="0" normalizeH="0" baseline="0" noProof="0" dirty="0" err="1">
                <a:ln>
                  <a:noFill/>
                </a:ln>
                <a:effectLst/>
                <a:uLnTx/>
                <a:uFillTx/>
              </a:rPr>
              <a:t>ent</a:t>
            </a:r>
            <a:r>
              <a:rPr kumimoji="0" lang="en-US" sz="1400" b="0" i="0" u="none" strike="noStrike" kern="0" cap="none" spc="0" normalizeH="0" baseline="0" noProof="0" dirty="0">
                <a:ln>
                  <a:noFill/>
                </a:ln>
                <a:effectLst/>
                <a:uLnTx/>
                <a:uFillTx/>
              </a:rPr>
              <a:t> Weare </a:t>
            </a:r>
            <a:r>
              <a:rPr lang="en-US" sz="1400" kern="0" dirty="0"/>
              <a:t>slides: http://www.slideshare.net/biztalk360/api-management-part-1-an-introduction-to-azure-api-management</a:t>
            </a:r>
            <a:endParaRPr kumimoji="0" lang="en-US" sz="14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3717306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2400920" y="1517541"/>
            <a:ext cx="7066310" cy="1191557"/>
            <a:chOff x="2400920" y="1784241"/>
            <a:chExt cx="7066310" cy="1191557"/>
          </a:xfrm>
        </p:grpSpPr>
        <p:sp>
          <p:nvSpPr>
            <p:cNvPr id="13" name="Rectangle 12"/>
            <p:cNvSpPr/>
            <p:nvPr/>
          </p:nvSpPr>
          <p:spPr>
            <a:xfrm>
              <a:off x="2413635" y="1784241"/>
              <a:ext cx="7040880" cy="1191557"/>
            </a:xfrm>
            <a:prstGeom prst="rect">
              <a:avLst/>
            </a:prstGeom>
            <a:solidFill>
              <a:srgbClr val="002050">
                <a:lumMod val="90000"/>
                <a:lumOff val="10000"/>
              </a:srgbClr>
            </a:solidFill>
            <a:ln w="10795" cap="flat" cmpd="sng" algn="ctr">
              <a:noFill/>
              <a:prstDash val="solid"/>
            </a:ln>
            <a:effectLst/>
          </p:spPr>
          <p:txBody>
            <a:bodyPr spcFirstLastPara="0" vert="horz" wrap="square" lIns="68581" tIns="90143" rIns="124432" bIns="90143" numCol="1" spcCol="1270" anchor="ctr" anchorCtr="0">
              <a:noAutofit/>
            </a:bodyPr>
            <a:lstStyle/>
            <a:p>
              <a:pPr marL="0" marR="0" lvl="1" indent="0" defTabSz="800100" eaLnBrk="1" fontAlgn="auto" latinLnBrk="0" hangingPunct="1">
                <a:lnSpc>
                  <a:spcPct val="90000"/>
                </a:lnSpc>
                <a:spcBef>
                  <a:spcPct val="0"/>
                </a:spcBef>
                <a:spcAft>
                  <a:spcPct val="1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4" name="Text Placeholder 4"/>
            <p:cNvSpPr txBox="1">
              <a:spLocks/>
            </p:cNvSpPr>
            <p:nvPr/>
          </p:nvSpPr>
          <p:spPr>
            <a:xfrm>
              <a:off x="2400920" y="1837875"/>
              <a:ext cx="7066310" cy="1084288"/>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400">
                <a:lnSpc>
                  <a:spcPct val="100000"/>
                </a:lnSpc>
                <a:spcBef>
                  <a:spcPts val="0"/>
                </a:spcBef>
                <a:buSzTx/>
                <a:defRPr/>
              </a:pPr>
              <a:r>
                <a:rPr lang="en-US" sz="3200" kern="0" dirty="0">
                  <a:solidFill>
                    <a:schemeClr val="bg1"/>
                  </a:solidFill>
                  <a:latin typeface="Segoe UI"/>
                </a:rPr>
                <a:t>Development Engagement</a:t>
              </a:r>
              <a:endParaRPr lang="en-US" sz="1800" kern="0" dirty="0">
                <a:solidFill>
                  <a:schemeClr val="bg1"/>
                </a:solidFill>
                <a:latin typeface="Segoe UI"/>
              </a:endParaRPr>
            </a:p>
          </p:txBody>
        </p:sp>
      </p:grpSp>
      <p:grpSp>
        <p:nvGrpSpPr>
          <p:cNvPr id="23" name="Group 22"/>
          <p:cNvGrpSpPr/>
          <p:nvPr/>
        </p:nvGrpSpPr>
        <p:grpSpPr>
          <a:xfrm>
            <a:off x="2400920" y="2762732"/>
            <a:ext cx="7066310" cy="1191557"/>
            <a:chOff x="2400920" y="3029432"/>
            <a:chExt cx="7066310" cy="1191557"/>
          </a:xfrm>
        </p:grpSpPr>
        <p:sp>
          <p:nvSpPr>
            <p:cNvPr id="17" name="Rectangle 16"/>
            <p:cNvSpPr/>
            <p:nvPr/>
          </p:nvSpPr>
          <p:spPr>
            <a:xfrm>
              <a:off x="2413635" y="3029432"/>
              <a:ext cx="7040880" cy="1191557"/>
            </a:xfrm>
            <a:prstGeom prst="rect">
              <a:avLst/>
            </a:prstGeom>
            <a:solidFill>
              <a:srgbClr val="176B8F"/>
            </a:solidFill>
            <a:ln w="10795" cap="flat" cmpd="sng" algn="ctr">
              <a:noFill/>
              <a:prstDash val="solid"/>
            </a:ln>
            <a:effectLst/>
          </p:spPr>
          <p:txBody>
            <a:bodyPr spcFirstLastPara="0" vert="horz" wrap="square" lIns="68581" tIns="90143" rIns="124432" bIns="90143" numCol="1" spcCol="1270" anchor="ctr" anchorCtr="0">
              <a:noAutofit/>
            </a:bodyPr>
            <a:lstStyle/>
            <a:p>
              <a:pPr marL="0" marR="0" lvl="1" indent="0" defTabSz="800100" eaLnBrk="1" fontAlgn="auto" latinLnBrk="0" hangingPunct="1">
                <a:lnSpc>
                  <a:spcPct val="90000"/>
                </a:lnSpc>
                <a:spcBef>
                  <a:spcPct val="0"/>
                </a:spcBef>
                <a:spcAft>
                  <a:spcPct val="1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8" name="Text Placeholder 4"/>
            <p:cNvSpPr txBox="1">
              <a:spLocks/>
            </p:cNvSpPr>
            <p:nvPr/>
          </p:nvSpPr>
          <p:spPr>
            <a:xfrm>
              <a:off x="2400920" y="3083066"/>
              <a:ext cx="7066310" cy="1084288"/>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400">
                <a:lnSpc>
                  <a:spcPct val="100000"/>
                </a:lnSpc>
                <a:spcBef>
                  <a:spcPts val="0"/>
                </a:spcBef>
                <a:buSzTx/>
                <a:defRPr/>
              </a:pPr>
              <a:r>
                <a:rPr lang="en-US" sz="3200" kern="0" dirty="0">
                  <a:solidFill>
                    <a:schemeClr val="bg1"/>
                  </a:solidFill>
                  <a:latin typeface="Segoe UI"/>
                </a:rPr>
                <a:t>Analytics</a:t>
              </a:r>
              <a:endParaRPr lang="en-US" sz="1800" kern="0" dirty="0">
                <a:solidFill>
                  <a:schemeClr val="bg1"/>
                </a:solidFill>
                <a:latin typeface="Segoe UI"/>
              </a:endParaRPr>
            </a:p>
          </p:txBody>
        </p:sp>
      </p:grpSp>
      <p:grpSp>
        <p:nvGrpSpPr>
          <p:cNvPr id="24" name="Group 23"/>
          <p:cNvGrpSpPr/>
          <p:nvPr/>
        </p:nvGrpSpPr>
        <p:grpSpPr>
          <a:xfrm>
            <a:off x="2400920" y="3997292"/>
            <a:ext cx="7066310" cy="1191557"/>
            <a:chOff x="2400920" y="4263992"/>
            <a:chExt cx="7066310" cy="1191557"/>
          </a:xfrm>
        </p:grpSpPr>
        <p:sp>
          <p:nvSpPr>
            <p:cNvPr id="19" name="Rectangle 18"/>
            <p:cNvSpPr/>
            <p:nvPr/>
          </p:nvSpPr>
          <p:spPr>
            <a:xfrm>
              <a:off x="2413635" y="4263992"/>
              <a:ext cx="7040880" cy="1191557"/>
            </a:xfrm>
            <a:prstGeom prst="rect">
              <a:avLst/>
            </a:prstGeom>
            <a:solidFill>
              <a:srgbClr val="002050">
                <a:lumMod val="90000"/>
                <a:lumOff val="10000"/>
              </a:srgbClr>
            </a:solidFill>
            <a:ln w="10795" cap="flat" cmpd="sng" algn="ctr">
              <a:noFill/>
              <a:prstDash val="solid"/>
            </a:ln>
            <a:effectLst/>
          </p:spPr>
          <p:txBody>
            <a:bodyPr spcFirstLastPara="0" vert="horz" wrap="square" lIns="68581" tIns="90143" rIns="124432" bIns="90143" numCol="1" spcCol="1270" anchor="ctr" anchorCtr="0">
              <a:noAutofit/>
            </a:bodyPr>
            <a:lstStyle/>
            <a:p>
              <a:pPr marL="0" marR="0" lvl="1" indent="0" defTabSz="800100" eaLnBrk="1" fontAlgn="auto" latinLnBrk="0" hangingPunct="1">
                <a:lnSpc>
                  <a:spcPct val="90000"/>
                </a:lnSpc>
                <a:spcBef>
                  <a:spcPct val="0"/>
                </a:spcBef>
                <a:spcAft>
                  <a:spcPct val="1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Text Placeholder 4"/>
            <p:cNvSpPr txBox="1">
              <a:spLocks/>
            </p:cNvSpPr>
            <p:nvPr/>
          </p:nvSpPr>
          <p:spPr>
            <a:xfrm>
              <a:off x="2400920" y="4317626"/>
              <a:ext cx="7066310" cy="1084288"/>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400">
                <a:lnSpc>
                  <a:spcPct val="100000"/>
                </a:lnSpc>
                <a:spcBef>
                  <a:spcPts val="0"/>
                </a:spcBef>
                <a:buSzTx/>
                <a:defRPr/>
              </a:pPr>
              <a:r>
                <a:rPr lang="en-US" sz="3200" kern="0" dirty="0">
                  <a:solidFill>
                    <a:schemeClr val="bg1"/>
                  </a:solidFill>
                  <a:latin typeface="Segoe UI"/>
                </a:rPr>
                <a:t>Authentication and Authorization</a:t>
              </a:r>
            </a:p>
          </p:txBody>
        </p:sp>
      </p:grpSp>
      <p:grpSp>
        <p:nvGrpSpPr>
          <p:cNvPr id="25" name="Group 24"/>
          <p:cNvGrpSpPr/>
          <p:nvPr/>
        </p:nvGrpSpPr>
        <p:grpSpPr>
          <a:xfrm>
            <a:off x="2400920" y="5247385"/>
            <a:ext cx="7066310" cy="1191557"/>
            <a:chOff x="2400920" y="5514085"/>
            <a:chExt cx="7066310" cy="1191557"/>
          </a:xfrm>
        </p:grpSpPr>
        <p:sp>
          <p:nvSpPr>
            <p:cNvPr id="21" name="Rectangle 20"/>
            <p:cNvSpPr/>
            <p:nvPr/>
          </p:nvSpPr>
          <p:spPr>
            <a:xfrm>
              <a:off x="2413635" y="5514085"/>
              <a:ext cx="7040880" cy="1191557"/>
            </a:xfrm>
            <a:prstGeom prst="rect">
              <a:avLst/>
            </a:prstGeom>
            <a:solidFill>
              <a:srgbClr val="176B8F"/>
            </a:solidFill>
            <a:ln w="10795" cap="flat" cmpd="sng" algn="ctr">
              <a:noFill/>
              <a:prstDash val="solid"/>
            </a:ln>
            <a:effectLst/>
          </p:spPr>
          <p:txBody>
            <a:bodyPr spcFirstLastPara="0" vert="horz" wrap="square" lIns="68581" tIns="90143" rIns="124432" bIns="90143" numCol="1" spcCol="1270" anchor="ctr" anchorCtr="0">
              <a:noAutofit/>
            </a:bodyPr>
            <a:lstStyle/>
            <a:p>
              <a:pPr marL="0" marR="0" lvl="1" indent="0" defTabSz="800100" eaLnBrk="1" fontAlgn="auto" latinLnBrk="0" hangingPunct="1">
                <a:lnSpc>
                  <a:spcPct val="90000"/>
                </a:lnSpc>
                <a:spcBef>
                  <a:spcPct val="0"/>
                </a:spcBef>
                <a:spcAft>
                  <a:spcPct val="1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22" name="Text Placeholder 4"/>
            <p:cNvSpPr txBox="1">
              <a:spLocks/>
            </p:cNvSpPr>
            <p:nvPr/>
          </p:nvSpPr>
          <p:spPr>
            <a:xfrm>
              <a:off x="2400920" y="5567719"/>
              <a:ext cx="7066310" cy="1084288"/>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400">
                <a:lnSpc>
                  <a:spcPct val="100000"/>
                </a:lnSpc>
                <a:spcBef>
                  <a:spcPts val="0"/>
                </a:spcBef>
                <a:buSzTx/>
                <a:defRPr/>
              </a:pPr>
              <a:r>
                <a:rPr lang="en-US" sz="3200" kern="0" dirty="0">
                  <a:solidFill>
                    <a:schemeClr val="bg1"/>
                  </a:solidFill>
                  <a:latin typeface="Segoe UI"/>
                </a:rPr>
                <a:t>Policy Enforcement</a:t>
              </a:r>
            </a:p>
          </p:txBody>
        </p:sp>
      </p:grpSp>
      <p:sp>
        <p:nvSpPr>
          <p:cNvPr id="28" name="Title 3"/>
          <p:cNvSpPr txBox="1">
            <a:spLocks/>
          </p:cNvSpPr>
          <p:nvPr/>
        </p:nvSpPr>
        <p:spPr>
          <a:xfrm>
            <a:off x="560798" y="416496"/>
            <a:ext cx="11079822" cy="1325563"/>
          </a:xfrm>
          <a:prstGeom prst="rect">
            <a:avLst/>
          </a:prstGeom>
        </p:spPr>
        <p:txBody>
          <a:bodyPr>
            <a:normAutofit fontScale="92500"/>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API Management provide similar services</a:t>
            </a:r>
          </a:p>
        </p:txBody>
      </p:sp>
    </p:spTree>
    <p:extLst>
      <p:ext uri="{BB962C8B-B14F-4D97-AF65-F5344CB8AC3E}">
        <p14:creationId xmlns:p14="http://schemas.microsoft.com/office/powerpoint/2010/main" val="3044634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4646" b="4540"/>
          <a:stretch/>
        </p:blipFill>
        <p:spPr>
          <a:xfrm>
            <a:off x="0" y="-501447"/>
            <a:ext cx="12192000" cy="7374195"/>
          </a:xfrm>
          <a:prstGeom prst="rect">
            <a:avLst/>
          </a:prstGeom>
        </p:spPr>
      </p:pic>
      <p:sp>
        <p:nvSpPr>
          <p:cNvPr id="8" name="TextBox 7"/>
          <p:cNvSpPr txBox="1"/>
          <p:nvPr/>
        </p:nvSpPr>
        <p:spPr>
          <a:xfrm>
            <a:off x="514655" y="3448222"/>
            <a:ext cx="3329758" cy="14465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800" b="0" i="0" u="none" strike="noStrike" kern="0" cap="none" spc="0" normalizeH="0" baseline="0" noProof="0" dirty="0">
                <a:ln>
                  <a:noFill/>
                </a:ln>
                <a:solidFill>
                  <a:srgbClr val="C00000"/>
                </a:solidFill>
                <a:effectLst/>
                <a:uLnTx/>
                <a:uFillTx/>
              </a:rPr>
              <a:t>Agility</a:t>
            </a:r>
            <a:endParaRPr kumimoji="0" lang="en-US" sz="1800" b="0" i="0" u="none" strike="noStrike" kern="0" cap="none" spc="0" normalizeH="0" baseline="0" noProof="0" dirty="0">
              <a:ln>
                <a:noFill/>
              </a:ln>
              <a:solidFill>
                <a:srgbClr val="C00000"/>
              </a:solidFill>
              <a:effectLst/>
              <a:uLnTx/>
              <a:uFillTx/>
            </a:endParaRPr>
          </a:p>
        </p:txBody>
      </p:sp>
      <p:sp>
        <p:nvSpPr>
          <p:cNvPr id="4" name="TextBox 3"/>
          <p:cNvSpPr txBox="1"/>
          <p:nvPr/>
        </p:nvSpPr>
        <p:spPr>
          <a:xfrm>
            <a:off x="314293" y="655022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solidFill>
                  <a:schemeClr val="bg1"/>
                </a:solidFill>
                <a:effectLst/>
                <a:uLnTx/>
                <a:uFillTx/>
              </a:rPr>
              <a:t>Source idea from </a:t>
            </a:r>
            <a:r>
              <a:rPr lang="en-US" sz="1400" kern="0" dirty="0" err="1">
                <a:solidFill>
                  <a:schemeClr val="bg1"/>
                </a:solidFill>
              </a:rPr>
              <a:t>K</a:t>
            </a:r>
            <a:r>
              <a:rPr kumimoji="0" lang="en-US" sz="1400" b="0" i="0" u="none" strike="noStrike" kern="0" cap="none" spc="0" normalizeH="0" baseline="0" noProof="0" dirty="0" err="1">
                <a:ln>
                  <a:noFill/>
                </a:ln>
                <a:solidFill>
                  <a:schemeClr val="bg1"/>
                </a:solidFill>
                <a:effectLst/>
                <a:uLnTx/>
                <a:uFillTx/>
              </a:rPr>
              <a:t>ent</a:t>
            </a:r>
            <a:r>
              <a:rPr kumimoji="0" lang="en-US" sz="1400" b="0" i="0" u="none" strike="noStrike" kern="0" cap="none" spc="0" normalizeH="0" baseline="0" noProof="0" dirty="0">
                <a:ln>
                  <a:noFill/>
                </a:ln>
                <a:solidFill>
                  <a:schemeClr val="bg1"/>
                </a:solidFill>
                <a:effectLst/>
                <a:uLnTx/>
                <a:uFillTx/>
              </a:rPr>
              <a:t> Weare </a:t>
            </a:r>
            <a:r>
              <a:rPr lang="en-US" sz="1400" kern="0" dirty="0">
                <a:solidFill>
                  <a:schemeClr val="bg1"/>
                </a:solidFill>
              </a:rPr>
              <a:t>slides: http://www.slideshare.net/biztalk360/api-management-part-1-an-introduction-to-azure-api-management</a:t>
            </a:r>
            <a:endParaRPr kumimoji="0" lang="en-US" sz="1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46882951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182" y="399888"/>
            <a:ext cx="11079822" cy="5977466"/>
          </a:xfrm>
        </p:spPr>
        <p:txBody>
          <a:bodyPr>
            <a:normAutofit/>
          </a:bodyPr>
          <a:lstStyle/>
          <a:p>
            <a:pPr marL="0" indent="0">
              <a:buNone/>
            </a:pPr>
            <a:r>
              <a:rPr lang="en-US" dirty="0"/>
              <a:t>Microsoft Azure API Management life cycle</a:t>
            </a:r>
          </a:p>
          <a:p>
            <a:pPr marL="0" indent="0">
              <a:buNone/>
            </a:pPr>
            <a:endParaRPr lang="en-US" dirty="0"/>
          </a:p>
          <a:p>
            <a:endParaRPr lang="en-US" dirty="0"/>
          </a:p>
        </p:txBody>
      </p:sp>
      <p:graphicFrame>
        <p:nvGraphicFramePr>
          <p:cNvPr id="2" name="Diagram 1"/>
          <p:cNvGraphicFramePr/>
          <p:nvPr>
            <p:extLst>
              <p:ext uri="{D42A27DB-BD31-4B8C-83A1-F6EECF244321}">
                <p14:modId xmlns:p14="http://schemas.microsoft.com/office/powerpoint/2010/main" val="4125575423"/>
              </p:ext>
            </p:extLst>
          </p:nvPr>
        </p:nvGraphicFramePr>
        <p:xfrm>
          <a:off x="2024505" y="123682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623759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36575" y="288925"/>
            <a:ext cx="11655425" cy="900113"/>
          </a:xfrm>
        </p:spPr>
        <p:txBody>
          <a:bodyPr/>
          <a:lstStyle/>
          <a:p>
            <a:r>
              <a:rPr lang="en-US" dirty="0"/>
              <a:t>Azure API Management</a:t>
            </a:r>
          </a:p>
        </p:txBody>
      </p:sp>
      <p:sp>
        <p:nvSpPr>
          <p:cNvPr id="18" name="Rectangle 17"/>
          <p:cNvSpPr/>
          <p:nvPr/>
        </p:nvSpPr>
        <p:spPr bwMode="auto">
          <a:xfrm>
            <a:off x="699899" y="2514599"/>
            <a:ext cx="10607694" cy="261461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849304"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Facade</a:t>
            </a:r>
          </a:p>
          <a:p>
            <a:pPr algn="ctr" defTabSz="914225">
              <a:lnSpc>
                <a:spcPct val="90000"/>
              </a:lnSpc>
              <a:spcAft>
                <a:spcPts val="600"/>
              </a:spcAft>
            </a:pPr>
            <a:r>
              <a:rPr lang="en-US" sz="1568" dirty="0">
                <a:gradFill>
                  <a:gsLst>
                    <a:gs pos="2917">
                      <a:srgbClr val="FFFFFF"/>
                    </a:gs>
                    <a:gs pos="30000">
                      <a:srgbClr val="FFFFFF"/>
                    </a:gs>
                  </a:gsLst>
                  <a:lin ang="5400000" scaled="0"/>
                </a:gradFill>
              </a:rPr>
              <a:t>decouple</a:t>
            </a:r>
          </a:p>
          <a:p>
            <a:pPr algn="ctr" defTabSz="914225">
              <a:lnSpc>
                <a:spcPct val="90000"/>
              </a:lnSpc>
              <a:spcAft>
                <a:spcPts val="600"/>
              </a:spcAft>
            </a:pPr>
            <a:r>
              <a:rPr lang="en-US" sz="1568" dirty="0">
                <a:gradFill>
                  <a:gsLst>
                    <a:gs pos="2917">
                      <a:srgbClr val="FFFFFF"/>
                    </a:gs>
                    <a:gs pos="30000">
                      <a:srgbClr val="FFFFFF"/>
                    </a:gs>
                  </a:gsLst>
                  <a:lin ang="5400000" scaled="0"/>
                </a:gradFill>
              </a:rPr>
              <a:t>modernize</a:t>
            </a:r>
          </a:p>
          <a:p>
            <a:pPr algn="ctr" defTabSz="914225">
              <a:lnSpc>
                <a:spcPct val="90000"/>
              </a:lnSpc>
              <a:spcAft>
                <a:spcPts val="600"/>
              </a:spcAft>
            </a:pPr>
            <a:r>
              <a:rPr lang="en-US" sz="1568" dirty="0">
                <a:gradFill>
                  <a:gsLst>
                    <a:gs pos="2917">
                      <a:srgbClr val="FFFFFF"/>
                    </a:gs>
                    <a:gs pos="30000">
                      <a:srgbClr val="FFFFFF"/>
                    </a:gs>
                  </a:gsLst>
                  <a:lin ang="5400000" scaled="0"/>
                </a:gradFill>
              </a:rPr>
              <a:t>optimize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endParaRPr lang="en-US" sz="2745" dirty="0">
              <a:gradFill>
                <a:gsLst>
                  <a:gs pos="2917">
                    <a:srgbClr val="FFFFFF"/>
                  </a:gs>
                  <a:gs pos="30000">
                    <a:srgbClr val="FFFFFF"/>
                  </a:gs>
                </a:gsLst>
                <a:lin ang="5400000" scaled="0"/>
              </a:gradFill>
            </a:endParaRPr>
          </a:p>
        </p:txBody>
      </p:sp>
      <p:sp>
        <p:nvSpPr>
          <p:cNvPr id="20" name="TextBox 19"/>
          <p:cNvSpPr txBox="1"/>
          <p:nvPr/>
        </p:nvSpPr>
        <p:spPr>
          <a:xfrm>
            <a:off x="3467236"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Middleware</a:t>
            </a:r>
          </a:p>
          <a:p>
            <a:pPr algn="ctr" defTabSz="914225">
              <a:lnSpc>
                <a:spcPct val="90000"/>
              </a:lnSpc>
              <a:spcAft>
                <a:spcPts val="600"/>
              </a:spcAft>
            </a:pPr>
            <a:r>
              <a:rPr lang="en-US" sz="1568" dirty="0">
                <a:gradFill>
                  <a:gsLst>
                    <a:gs pos="2917">
                      <a:srgbClr val="FFFFFF"/>
                    </a:gs>
                    <a:gs pos="30000">
                      <a:srgbClr val="FFFFFF"/>
                    </a:gs>
                  </a:gsLst>
                  <a:lin ang="5400000" scaled="0"/>
                </a:gradFill>
              </a:rPr>
              <a:t>secure</a:t>
            </a:r>
          </a:p>
          <a:p>
            <a:pPr algn="ctr" defTabSz="914225">
              <a:lnSpc>
                <a:spcPct val="90000"/>
              </a:lnSpc>
              <a:spcAft>
                <a:spcPts val="600"/>
              </a:spcAft>
            </a:pPr>
            <a:r>
              <a:rPr lang="en-US" sz="1568" dirty="0">
                <a:gradFill>
                  <a:gsLst>
                    <a:gs pos="2917">
                      <a:srgbClr val="FFFFFF"/>
                    </a:gs>
                    <a:gs pos="30000">
                      <a:srgbClr val="FFFFFF"/>
                    </a:gs>
                  </a:gsLst>
                  <a:lin ang="5400000" scaled="0"/>
                </a:gradFill>
              </a:rPr>
              <a:t>protect</a:t>
            </a:r>
          </a:p>
          <a:p>
            <a:pPr algn="ctr" defTabSz="914225">
              <a:lnSpc>
                <a:spcPct val="90000"/>
              </a:lnSpc>
              <a:spcAft>
                <a:spcPts val="600"/>
              </a:spcAft>
            </a:pPr>
            <a:r>
              <a:rPr lang="en-US" sz="1568" dirty="0">
                <a:gradFill>
                  <a:gsLst>
                    <a:gs pos="2917">
                      <a:srgbClr val="FFFFFF"/>
                    </a:gs>
                    <a:gs pos="30000">
                      <a:srgbClr val="FFFFFF"/>
                    </a:gs>
                  </a:gsLst>
                  <a:lin ang="5400000" scaled="0"/>
                </a:gradFill>
              </a:rPr>
              <a:t>cache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21" name="TextBox 20"/>
          <p:cNvSpPr txBox="1"/>
          <p:nvPr/>
        </p:nvSpPr>
        <p:spPr>
          <a:xfrm>
            <a:off x="6075091"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Monitoring</a:t>
            </a:r>
          </a:p>
          <a:p>
            <a:pPr algn="ctr" defTabSz="914225">
              <a:lnSpc>
                <a:spcPct val="90000"/>
              </a:lnSpc>
              <a:spcAft>
                <a:spcPts val="600"/>
              </a:spcAft>
            </a:pPr>
            <a:r>
              <a:rPr lang="en-US" sz="1568" dirty="0">
                <a:gradFill>
                  <a:gsLst>
                    <a:gs pos="2917">
                      <a:srgbClr val="FFFFFF"/>
                    </a:gs>
                    <a:gs pos="30000">
                      <a:srgbClr val="FFFFFF"/>
                    </a:gs>
                  </a:gsLst>
                  <a:lin ang="5400000" scaled="0"/>
                </a:gradFill>
              </a:rPr>
              <a:t>usage</a:t>
            </a:r>
          </a:p>
          <a:p>
            <a:pPr algn="ctr" defTabSz="914225">
              <a:lnSpc>
                <a:spcPct val="90000"/>
              </a:lnSpc>
              <a:spcAft>
                <a:spcPts val="600"/>
              </a:spcAft>
            </a:pPr>
            <a:r>
              <a:rPr lang="en-US" sz="1568" dirty="0">
                <a:gradFill>
                  <a:gsLst>
                    <a:gs pos="2917">
                      <a:srgbClr val="FFFFFF"/>
                    </a:gs>
                    <a:gs pos="30000">
                      <a:srgbClr val="FFFFFF"/>
                    </a:gs>
                  </a:gsLst>
                  <a:lin ang="5400000" scaled="0"/>
                </a:gradFill>
              </a:rPr>
              <a:t>health</a:t>
            </a:r>
          </a:p>
          <a:p>
            <a:pPr algn="ctr" defTabSz="914225">
              <a:lnSpc>
                <a:spcPct val="90000"/>
              </a:lnSpc>
              <a:spcAft>
                <a:spcPts val="600"/>
              </a:spcAft>
            </a:pPr>
            <a:r>
              <a:rPr lang="en-US" sz="1568" dirty="0">
                <a:gradFill>
                  <a:gsLst>
                    <a:gs pos="2917">
                      <a:srgbClr val="FFFFFF"/>
                    </a:gs>
                    <a:gs pos="30000">
                      <a:srgbClr val="FFFFFF"/>
                    </a:gs>
                  </a:gsLst>
                  <a:lin ang="5400000" scaled="0"/>
                </a:gradFill>
              </a:rPr>
              <a:t>monetization</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22" name="TextBox 21"/>
          <p:cNvSpPr txBox="1"/>
          <p:nvPr/>
        </p:nvSpPr>
        <p:spPr>
          <a:xfrm>
            <a:off x="8693021"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Developer</a:t>
            </a:r>
          </a:p>
          <a:p>
            <a:pPr algn="ctr" defTabSz="914225">
              <a:lnSpc>
                <a:spcPct val="90000"/>
              </a:lnSpc>
              <a:spcAft>
                <a:spcPts val="600"/>
              </a:spcAft>
            </a:pPr>
            <a:r>
              <a:rPr lang="en-US" sz="1568" dirty="0">
                <a:gradFill>
                  <a:gsLst>
                    <a:gs pos="2917">
                      <a:srgbClr val="FFFFFF"/>
                    </a:gs>
                    <a:gs pos="30000">
                      <a:srgbClr val="FFFFFF"/>
                    </a:gs>
                  </a:gsLst>
                  <a:lin ang="5400000" scaled="0"/>
                </a:gradFill>
              </a:rPr>
              <a:t>discover</a:t>
            </a:r>
          </a:p>
          <a:p>
            <a:pPr algn="ctr" defTabSz="914225">
              <a:lnSpc>
                <a:spcPct val="90000"/>
              </a:lnSpc>
              <a:spcAft>
                <a:spcPts val="600"/>
              </a:spcAft>
            </a:pPr>
            <a:r>
              <a:rPr lang="en-US" sz="1568" dirty="0">
                <a:gradFill>
                  <a:gsLst>
                    <a:gs pos="2917">
                      <a:srgbClr val="FFFFFF"/>
                    </a:gs>
                    <a:gs pos="30000">
                      <a:srgbClr val="FFFFFF"/>
                    </a:gs>
                  </a:gsLst>
                  <a:lin ang="5400000" scaled="0"/>
                </a:gradFill>
              </a:rPr>
              <a:t>document</a:t>
            </a:r>
          </a:p>
          <a:p>
            <a:pPr algn="ctr" defTabSz="914225">
              <a:lnSpc>
                <a:spcPct val="90000"/>
              </a:lnSpc>
              <a:spcAft>
                <a:spcPts val="600"/>
              </a:spcAft>
            </a:pPr>
            <a:r>
              <a:rPr lang="en-US" sz="1568" dirty="0">
                <a:gradFill>
                  <a:gsLst>
                    <a:gs pos="2917">
                      <a:srgbClr val="FFFFFF"/>
                    </a:gs>
                    <a:gs pos="30000">
                      <a:srgbClr val="FFFFFF"/>
                    </a:gs>
                  </a:gsLst>
                  <a:lin ang="5400000" scaled="0"/>
                </a:gradFill>
              </a:rPr>
              <a:t>on-board</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25" name="TextBox 24"/>
          <p:cNvSpPr txBox="1"/>
          <p:nvPr/>
        </p:nvSpPr>
        <p:spPr>
          <a:xfrm>
            <a:off x="1392960" y="2641596"/>
            <a:ext cx="3849740" cy="505059"/>
          </a:xfrm>
          <a:prstGeom prst="rect">
            <a:avLst/>
          </a:prstGeom>
          <a:noFill/>
        </p:spPr>
        <p:txBody>
          <a:bodyPr wrap="square" lIns="179259" tIns="143407" rIns="179259" bIns="143407" rtlCol="0">
            <a:spAutoFit/>
          </a:bodyPr>
          <a:lstStyle/>
          <a:p>
            <a:pPr defTabSz="914225"/>
            <a:r>
              <a:rPr lang="en-US" sz="1400" dirty="0">
                <a:solidFill>
                  <a:schemeClr val="accent1"/>
                </a:solidFill>
              </a:rPr>
              <a:t>AZURE </a:t>
            </a:r>
            <a:r>
              <a:rPr lang="en-US" sz="1400">
                <a:solidFill>
                  <a:schemeClr val="accent1"/>
                </a:solidFill>
              </a:rPr>
              <a:t>API MANAGEMENT</a:t>
            </a:r>
            <a:endParaRPr lang="en-US" sz="1400" dirty="0">
              <a:solidFill>
                <a:schemeClr val="accent1"/>
              </a:solidFill>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79" y="2678759"/>
            <a:ext cx="520130" cy="433911"/>
          </a:xfrm>
          <a:prstGeom prst="rect">
            <a:avLst/>
          </a:prstGeom>
        </p:spPr>
      </p:pic>
    </p:spTree>
    <p:extLst>
      <p:ext uri="{BB962C8B-B14F-4D97-AF65-F5344CB8AC3E}">
        <p14:creationId xmlns:p14="http://schemas.microsoft.com/office/powerpoint/2010/main" val="33009790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0798" y="416496"/>
            <a:ext cx="11079822" cy="1325563"/>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Sorry my sport look today…</a:t>
            </a:r>
          </a:p>
        </p:txBody>
      </p:sp>
      <p:pic>
        <p:nvPicPr>
          <p:cNvPr id="2" name="Picture 1"/>
          <p:cNvPicPr>
            <a:picLocks noChangeAspect="1"/>
          </p:cNvPicPr>
          <p:nvPr/>
        </p:nvPicPr>
        <p:blipFill>
          <a:blip r:embed="rId3"/>
          <a:stretch>
            <a:fillRect/>
          </a:stretch>
        </p:blipFill>
        <p:spPr>
          <a:xfrm rot="16200000">
            <a:off x="6834188" y="1500188"/>
            <a:ext cx="6858000" cy="3857625"/>
          </a:xfrm>
          <a:prstGeom prst="rect">
            <a:avLst/>
          </a:prstGeom>
        </p:spPr>
      </p:pic>
      <p:sp>
        <p:nvSpPr>
          <p:cNvPr id="5" name="Text Placeholder 2"/>
          <p:cNvSpPr txBox="1">
            <a:spLocks/>
          </p:cNvSpPr>
          <p:nvPr/>
        </p:nvSpPr>
        <p:spPr bwMode="auto">
          <a:xfrm>
            <a:off x="398412" y="2476500"/>
            <a:ext cx="7935964" cy="2452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defTabSz="896386">
              <a:buClr>
                <a:srgbClr val="0072C6"/>
              </a:buClr>
              <a:buNone/>
              <a:defRPr/>
            </a:pPr>
            <a:r>
              <a:rPr lang="en-US" sz="3600" dirty="0">
                <a:gradFill>
                  <a:gsLst>
                    <a:gs pos="1250">
                      <a:schemeClr val="tx1"/>
                    </a:gs>
                    <a:gs pos="99000">
                      <a:schemeClr val="tx1"/>
                    </a:gs>
                  </a:gsLst>
                  <a:lin ang="5400000" scaled="0"/>
                </a:gradFill>
                <a:latin typeface="+mj-lt"/>
              </a:rPr>
              <a:t>But is good to be back helping the community after I been in </a:t>
            </a:r>
            <a:r>
              <a:rPr lang="en-US" sz="3600" u="sng" dirty="0">
                <a:gradFill>
                  <a:gsLst>
                    <a:gs pos="1250">
                      <a:schemeClr val="tx1"/>
                    </a:gs>
                    <a:gs pos="99000">
                      <a:schemeClr val="tx1"/>
                    </a:gs>
                  </a:gsLst>
                  <a:lin ang="5400000" scaled="0"/>
                </a:gradFill>
                <a:latin typeface="+mj-lt"/>
              </a:rPr>
              <a:t>surgery</a:t>
            </a:r>
            <a:r>
              <a:rPr lang="en-US" sz="3600" dirty="0">
                <a:gradFill>
                  <a:gsLst>
                    <a:gs pos="1250">
                      <a:schemeClr val="tx1"/>
                    </a:gs>
                    <a:gs pos="99000">
                      <a:schemeClr val="tx1"/>
                    </a:gs>
                  </a:gsLst>
                  <a:lin ang="5400000" scaled="0"/>
                </a:gradFill>
                <a:latin typeface="+mj-lt"/>
              </a:rPr>
              <a:t> 7 days ago </a:t>
            </a:r>
          </a:p>
        </p:txBody>
      </p:sp>
    </p:spTree>
    <p:extLst>
      <p:ext uri="{BB962C8B-B14F-4D97-AF65-F5344CB8AC3E}">
        <p14:creationId xmlns:p14="http://schemas.microsoft.com/office/powerpoint/2010/main" val="327294694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36575" y="288925"/>
            <a:ext cx="11655425" cy="900113"/>
          </a:xfrm>
        </p:spPr>
        <p:txBody>
          <a:bodyPr/>
          <a:lstStyle/>
          <a:p>
            <a:r>
              <a:rPr lang="en-US" dirty="0"/>
              <a:t>Azure API Management</a:t>
            </a:r>
          </a:p>
        </p:txBody>
      </p:sp>
      <p:sp>
        <p:nvSpPr>
          <p:cNvPr id="26" name="Rectangle 25"/>
          <p:cNvSpPr/>
          <p:nvPr/>
        </p:nvSpPr>
        <p:spPr bwMode="auto">
          <a:xfrm>
            <a:off x="699899" y="2514599"/>
            <a:ext cx="10607694" cy="261461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849304"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Facade</a:t>
            </a:r>
          </a:p>
          <a:p>
            <a:pPr algn="ctr" defTabSz="914225">
              <a:lnSpc>
                <a:spcPct val="90000"/>
              </a:lnSpc>
              <a:spcAft>
                <a:spcPts val="600"/>
              </a:spcAft>
            </a:pPr>
            <a:r>
              <a:rPr lang="en-US" sz="1568" dirty="0">
                <a:gradFill>
                  <a:gsLst>
                    <a:gs pos="2917">
                      <a:srgbClr val="FFFFFF"/>
                    </a:gs>
                    <a:gs pos="30000">
                      <a:srgbClr val="FFFFFF"/>
                    </a:gs>
                  </a:gsLst>
                  <a:lin ang="5400000" scaled="0"/>
                </a:gradFill>
              </a:rPr>
              <a:t>decouple</a:t>
            </a:r>
          </a:p>
          <a:p>
            <a:pPr algn="ctr" defTabSz="914225">
              <a:lnSpc>
                <a:spcPct val="90000"/>
              </a:lnSpc>
              <a:spcAft>
                <a:spcPts val="600"/>
              </a:spcAft>
            </a:pPr>
            <a:r>
              <a:rPr lang="en-US" sz="1568" dirty="0">
                <a:gradFill>
                  <a:gsLst>
                    <a:gs pos="2917">
                      <a:srgbClr val="FFFFFF"/>
                    </a:gs>
                    <a:gs pos="30000">
                      <a:srgbClr val="FFFFFF"/>
                    </a:gs>
                  </a:gsLst>
                  <a:lin ang="5400000" scaled="0"/>
                </a:gradFill>
              </a:rPr>
              <a:t>modernize</a:t>
            </a:r>
          </a:p>
          <a:p>
            <a:pPr algn="ctr" defTabSz="914225">
              <a:lnSpc>
                <a:spcPct val="90000"/>
              </a:lnSpc>
              <a:spcAft>
                <a:spcPts val="600"/>
              </a:spcAft>
            </a:pPr>
            <a:r>
              <a:rPr lang="en-US" sz="1568" dirty="0">
                <a:gradFill>
                  <a:gsLst>
                    <a:gs pos="2917">
                      <a:srgbClr val="FFFFFF"/>
                    </a:gs>
                    <a:gs pos="30000">
                      <a:srgbClr val="FFFFFF"/>
                    </a:gs>
                  </a:gsLst>
                  <a:lin ang="5400000" scaled="0"/>
                </a:gradFill>
              </a:rPr>
              <a:t>optimize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endParaRPr lang="en-US" sz="2745" dirty="0">
              <a:gradFill>
                <a:gsLst>
                  <a:gs pos="2917">
                    <a:srgbClr val="FFFFFF"/>
                  </a:gs>
                  <a:gs pos="30000">
                    <a:srgbClr val="FFFFFF"/>
                  </a:gs>
                </a:gsLst>
                <a:lin ang="5400000" scaled="0"/>
              </a:gradFill>
            </a:endParaRPr>
          </a:p>
        </p:txBody>
      </p:sp>
      <p:sp>
        <p:nvSpPr>
          <p:cNvPr id="28" name="TextBox 27"/>
          <p:cNvSpPr txBox="1"/>
          <p:nvPr/>
        </p:nvSpPr>
        <p:spPr>
          <a:xfrm>
            <a:off x="3467236"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Middleware</a:t>
            </a:r>
          </a:p>
          <a:p>
            <a:pPr algn="ctr" defTabSz="914225">
              <a:lnSpc>
                <a:spcPct val="90000"/>
              </a:lnSpc>
              <a:spcAft>
                <a:spcPts val="600"/>
              </a:spcAft>
            </a:pPr>
            <a:r>
              <a:rPr lang="en-US" sz="1568" dirty="0">
                <a:gradFill>
                  <a:gsLst>
                    <a:gs pos="2917">
                      <a:srgbClr val="FFFFFF"/>
                    </a:gs>
                    <a:gs pos="30000">
                      <a:srgbClr val="FFFFFF"/>
                    </a:gs>
                  </a:gsLst>
                  <a:lin ang="5400000" scaled="0"/>
                </a:gradFill>
              </a:rPr>
              <a:t>secure</a:t>
            </a:r>
          </a:p>
          <a:p>
            <a:pPr algn="ctr" defTabSz="914225">
              <a:lnSpc>
                <a:spcPct val="90000"/>
              </a:lnSpc>
              <a:spcAft>
                <a:spcPts val="600"/>
              </a:spcAft>
            </a:pPr>
            <a:r>
              <a:rPr lang="en-US" sz="1568" dirty="0">
                <a:gradFill>
                  <a:gsLst>
                    <a:gs pos="2917">
                      <a:srgbClr val="FFFFFF"/>
                    </a:gs>
                    <a:gs pos="30000">
                      <a:srgbClr val="FFFFFF"/>
                    </a:gs>
                  </a:gsLst>
                  <a:lin ang="5400000" scaled="0"/>
                </a:gradFill>
              </a:rPr>
              <a:t>protect</a:t>
            </a:r>
          </a:p>
          <a:p>
            <a:pPr algn="ctr" defTabSz="914225">
              <a:lnSpc>
                <a:spcPct val="90000"/>
              </a:lnSpc>
              <a:spcAft>
                <a:spcPts val="600"/>
              </a:spcAft>
            </a:pPr>
            <a:r>
              <a:rPr lang="en-US" sz="1568" dirty="0">
                <a:gradFill>
                  <a:gsLst>
                    <a:gs pos="2917">
                      <a:srgbClr val="FFFFFF"/>
                    </a:gs>
                    <a:gs pos="30000">
                      <a:srgbClr val="FFFFFF"/>
                    </a:gs>
                  </a:gsLst>
                  <a:lin ang="5400000" scaled="0"/>
                </a:gradFill>
              </a:rPr>
              <a:t>cache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29" name="TextBox 28"/>
          <p:cNvSpPr txBox="1"/>
          <p:nvPr/>
        </p:nvSpPr>
        <p:spPr>
          <a:xfrm>
            <a:off x="6075091"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Monitoring</a:t>
            </a:r>
          </a:p>
          <a:p>
            <a:pPr algn="ctr" defTabSz="914225">
              <a:lnSpc>
                <a:spcPct val="90000"/>
              </a:lnSpc>
              <a:spcAft>
                <a:spcPts val="600"/>
              </a:spcAft>
            </a:pPr>
            <a:r>
              <a:rPr lang="en-US" sz="1568" dirty="0">
                <a:gradFill>
                  <a:gsLst>
                    <a:gs pos="2917">
                      <a:srgbClr val="FFFFFF"/>
                    </a:gs>
                    <a:gs pos="30000">
                      <a:srgbClr val="FFFFFF"/>
                    </a:gs>
                  </a:gsLst>
                  <a:lin ang="5400000" scaled="0"/>
                </a:gradFill>
              </a:rPr>
              <a:t>usage</a:t>
            </a:r>
          </a:p>
          <a:p>
            <a:pPr algn="ctr" defTabSz="914225">
              <a:lnSpc>
                <a:spcPct val="90000"/>
              </a:lnSpc>
              <a:spcAft>
                <a:spcPts val="600"/>
              </a:spcAft>
            </a:pPr>
            <a:r>
              <a:rPr lang="en-US" sz="1568" dirty="0">
                <a:gradFill>
                  <a:gsLst>
                    <a:gs pos="2917">
                      <a:srgbClr val="FFFFFF"/>
                    </a:gs>
                    <a:gs pos="30000">
                      <a:srgbClr val="FFFFFF"/>
                    </a:gs>
                  </a:gsLst>
                  <a:lin ang="5400000" scaled="0"/>
                </a:gradFill>
              </a:rPr>
              <a:t>health</a:t>
            </a:r>
          </a:p>
          <a:p>
            <a:pPr algn="ctr" defTabSz="914225">
              <a:lnSpc>
                <a:spcPct val="90000"/>
              </a:lnSpc>
              <a:spcAft>
                <a:spcPts val="600"/>
              </a:spcAft>
            </a:pPr>
            <a:r>
              <a:rPr lang="en-US" sz="1568" dirty="0">
                <a:gradFill>
                  <a:gsLst>
                    <a:gs pos="2917">
                      <a:srgbClr val="FFFFFF"/>
                    </a:gs>
                    <a:gs pos="30000">
                      <a:srgbClr val="FFFFFF"/>
                    </a:gs>
                  </a:gsLst>
                  <a:lin ang="5400000" scaled="0"/>
                </a:gradFill>
              </a:rPr>
              <a:t>monetization</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30" name="TextBox 29"/>
          <p:cNvSpPr txBox="1"/>
          <p:nvPr/>
        </p:nvSpPr>
        <p:spPr>
          <a:xfrm>
            <a:off x="8693021"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Developer</a:t>
            </a:r>
          </a:p>
          <a:p>
            <a:pPr algn="ctr" defTabSz="914225">
              <a:lnSpc>
                <a:spcPct val="90000"/>
              </a:lnSpc>
              <a:spcAft>
                <a:spcPts val="600"/>
              </a:spcAft>
            </a:pPr>
            <a:r>
              <a:rPr lang="en-US" sz="1568" dirty="0">
                <a:gradFill>
                  <a:gsLst>
                    <a:gs pos="2917">
                      <a:srgbClr val="FFFFFF"/>
                    </a:gs>
                    <a:gs pos="30000">
                      <a:srgbClr val="FFFFFF"/>
                    </a:gs>
                  </a:gsLst>
                  <a:lin ang="5400000" scaled="0"/>
                </a:gradFill>
              </a:rPr>
              <a:t>discover</a:t>
            </a:r>
          </a:p>
          <a:p>
            <a:pPr algn="ctr" defTabSz="914225">
              <a:lnSpc>
                <a:spcPct val="90000"/>
              </a:lnSpc>
              <a:spcAft>
                <a:spcPts val="600"/>
              </a:spcAft>
            </a:pPr>
            <a:r>
              <a:rPr lang="en-US" sz="1568" dirty="0">
                <a:gradFill>
                  <a:gsLst>
                    <a:gs pos="2917">
                      <a:srgbClr val="FFFFFF"/>
                    </a:gs>
                    <a:gs pos="30000">
                      <a:srgbClr val="FFFFFF"/>
                    </a:gs>
                  </a:gsLst>
                  <a:lin ang="5400000" scaled="0"/>
                </a:gradFill>
              </a:rPr>
              <a:t>document</a:t>
            </a:r>
          </a:p>
          <a:p>
            <a:pPr algn="ctr" defTabSz="914225">
              <a:lnSpc>
                <a:spcPct val="90000"/>
              </a:lnSpc>
              <a:spcAft>
                <a:spcPts val="600"/>
              </a:spcAft>
            </a:pPr>
            <a:r>
              <a:rPr lang="en-US" sz="1568" dirty="0">
                <a:gradFill>
                  <a:gsLst>
                    <a:gs pos="2917">
                      <a:srgbClr val="FFFFFF"/>
                    </a:gs>
                    <a:gs pos="30000">
                      <a:srgbClr val="FFFFFF"/>
                    </a:gs>
                  </a:gsLst>
                  <a:lin ang="5400000" scaled="0"/>
                </a:gradFill>
              </a:rPr>
              <a:t>on-board</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31" name="Rectangle 30"/>
          <p:cNvSpPr/>
          <p:nvPr/>
        </p:nvSpPr>
        <p:spPr>
          <a:xfrm>
            <a:off x="6196215" y="5485145"/>
            <a:ext cx="2312015" cy="1070658"/>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On-prem APIs</a:t>
            </a:r>
          </a:p>
        </p:txBody>
      </p:sp>
      <p:sp>
        <p:nvSpPr>
          <p:cNvPr id="32" name="Rectangle 31"/>
          <p:cNvSpPr/>
          <p:nvPr/>
        </p:nvSpPr>
        <p:spPr>
          <a:xfrm>
            <a:off x="8849532" y="5485145"/>
            <a:ext cx="2312015" cy="1070658"/>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3</a:t>
            </a:r>
            <a:r>
              <a:rPr lang="en-US" baseline="30000" dirty="0">
                <a:solidFill>
                  <a:srgbClr val="FFFFFF"/>
                </a:solidFill>
              </a:rPr>
              <a:t>rd</a:t>
            </a:r>
            <a:r>
              <a:rPr lang="en-US" dirty="0">
                <a:solidFill>
                  <a:srgbClr val="FFFFFF"/>
                </a:solidFill>
              </a:rPr>
              <a:t> party APIs</a:t>
            </a:r>
          </a:p>
        </p:txBody>
      </p:sp>
      <p:sp>
        <p:nvSpPr>
          <p:cNvPr id="33" name="TextBox 32"/>
          <p:cNvSpPr txBox="1"/>
          <p:nvPr/>
        </p:nvSpPr>
        <p:spPr>
          <a:xfrm>
            <a:off x="1392960" y="2641596"/>
            <a:ext cx="3849740" cy="505059"/>
          </a:xfrm>
          <a:prstGeom prst="rect">
            <a:avLst/>
          </a:prstGeom>
          <a:noFill/>
        </p:spPr>
        <p:txBody>
          <a:bodyPr wrap="square" lIns="179259" tIns="143407" rIns="179259" bIns="143407" rtlCol="0">
            <a:spAutoFit/>
          </a:bodyPr>
          <a:lstStyle/>
          <a:p>
            <a:pPr defTabSz="914225"/>
            <a:r>
              <a:rPr lang="en-US" sz="1400" dirty="0">
                <a:solidFill>
                  <a:schemeClr val="accent1"/>
                </a:solidFill>
              </a:rPr>
              <a:t>AZURE </a:t>
            </a:r>
            <a:r>
              <a:rPr lang="en-US" sz="1400">
                <a:solidFill>
                  <a:schemeClr val="accent1"/>
                </a:solidFill>
              </a:rPr>
              <a:t>API MANAGEMENT</a:t>
            </a:r>
            <a:endParaRPr lang="en-US" sz="1400" dirty="0">
              <a:solidFill>
                <a:schemeClr val="accent1"/>
              </a:solidFill>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79" y="2678759"/>
            <a:ext cx="520130" cy="433911"/>
          </a:xfrm>
          <a:prstGeom prst="rect">
            <a:avLst/>
          </a:prstGeom>
        </p:spPr>
      </p:pic>
      <p:sp>
        <p:nvSpPr>
          <p:cNvPr id="35" name="Rectangle 34"/>
          <p:cNvSpPr/>
          <p:nvPr/>
        </p:nvSpPr>
        <p:spPr>
          <a:xfrm>
            <a:off x="889579" y="5485145"/>
            <a:ext cx="2312015" cy="1070658"/>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APIs on Azure</a:t>
            </a:r>
          </a:p>
        </p:txBody>
      </p:sp>
      <p:sp>
        <p:nvSpPr>
          <p:cNvPr id="36" name="Rectangle 35"/>
          <p:cNvSpPr/>
          <p:nvPr/>
        </p:nvSpPr>
        <p:spPr>
          <a:xfrm>
            <a:off x="3542897" y="5485145"/>
            <a:ext cx="2312015" cy="1070658"/>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Azure APIs</a:t>
            </a:r>
          </a:p>
        </p:txBody>
      </p:sp>
    </p:spTree>
    <p:extLst>
      <p:ext uri="{BB962C8B-B14F-4D97-AF65-F5344CB8AC3E}">
        <p14:creationId xmlns:p14="http://schemas.microsoft.com/office/powerpoint/2010/main" val="914679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99899" y="2514599"/>
            <a:ext cx="10607694" cy="261461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849304"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Facade</a:t>
            </a:r>
          </a:p>
          <a:p>
            <a:pPr algn="ctr" defTabSz="914225">
              <a:lnSpc>
                <a:spcPct val="90000"/>
              </a:lnSpc>
              <a:spcAft>
                <a:spcPts val="600"/>
              </a:spcAft>
            </a:pPr>
            <a:r>
              <a:rPr lang="en-US" sz="1568" dirty="0">
                <a:gradFill>
                  <a:gsLst>
                    <a:gs pos="2917">
                      <a:srgbClr val="FFFFFF"/>
                    </a:gs>
                    <a:gs pos="30000">
                      <a:srgbClr val="FFFFFF"/>
                    </a:gs>
                  </a:gsLst>
                  <a:lin ang="5400000" scaled="0"/>
                </a:gradFill>
              </a:rPr>
              <a:t>decouple</a:t>
            </a:r>
          </a:p>
          <a:p>
            <a:pPr algn="ctr" defTabSz="914225">
              <a:lnSpc>
                <a:spcPct val="90000"/>
              </a:lnSpc>
              <a:spcAft>
                <a:spcPts val="600"/>
              </a:spcAft>
            </a:pPr>
            <a:r>
              <a:rPr lang="en-US" sz="1568" dirty="0">
                <a:gradFill>
                  <a:gsLst>
                    <a:gs pos="2917">
                      <a:srgbClr val="FFFFFF"/>
                    </a:gs>
                    <a:gs pos="30000">
                      <a:srgbClr val="FFFFFF"/>
                    </a:gs>
                  </a:gsLst>
                  <a:lin ang="5400000" scaled="0"/>
                </a:gradFill>
              </a:rPr>
              <a:t>modernize</a:t>
            </a:r>
          </a:p>
          <a:p>
            <a:pPr algn="ctr" defTabSz="914225">
              <a:lnSpc>
                <a:spcPct val="90000"/>
              </a:lnSpc>
              <a:spcAft>
                <a:spcPts val="600"/>
              </a:spcAft>
            </a:pPr>
            <a:r>
              <a:rPr lang="en-US" sz="1568" dirty="0">
                <a:gradFill>
                  <a:gsLst>
                    <a:gs pos="2917">
                      <a:srgbClr val="FFFFFF"/>
                    </a:gs>
                    <a:gs pos="30000">
                      <a:srgbClr val="FFFFFF"/>
                    </a:gs>
                  </a:gsLst>
                  <a:lin ang="5400000" scaled="0"/>
                </a:gradFill>
              </a:rPr>
              <a:t>optimize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endParaRPr lang="en-US" sz="2745" dirty="0">
              <a:gradFill>
                <a:gsLst>
                  <a:gs pos="2917">
                    <a:srgbClr val="FFFFFF"/>
                  </a:gs>
                  <a:gs pos="30000">
                    <a:srgbClr val="FFFFFF"/>
                  </a:gs>
                </a:gsLst>
                <a:lin ang="5400000" scaled="0"/>
              </a:gradFill>
            </a:endParaRPr>
          </a:p>
        </p:txBody>
      </p:sp>
      <p:sp>
        <p:nvSpPr>
          <p:cNvPr id="8" name="TextBox 7"/>
          <p:cNvSpPr txBox="1"/>
          <p:nvPr/>
        </p:nvSpPr>
        <p:spPr>
          <a:xfrm>
            <a:off x="3467236"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Middleware</a:t>
            </a:r>
          </a:p>
          <a:p>
            <a:pPr algn="ctr" defTabSz="914225">
              <a:lnSpc>
                <a:spcPct val="90000"/>
              </a:lnSpc>
              <a:spcAft>
                <a:spcPts val="600"/>
              </a:spcAft>
            </a:pPr>
            <a:r>
              <a:rPr lang="en-US" sz="1568" dirty="0">
                <a:gradFill>
                  <a:gsLst>
                    <a:gs pos="2917">
                      <a:srgbClr val="FFFFFF"/>
                    </a:gs>
                    <a:gs pos="30000">
                      <a:srgbClr val="FFFFFF"/>
                    </a:gs>
                  </a:gsLst>
                  <a:lin ang="5400000" scaled="0"/>
                </a:gradFill>
              </a:rPr>
              <a:t>secure</a:t>
            </a:r>
          </a:p>
          <a:p>
            <a:pPr algn="ctr" defTabSz="914225">
              <a:lnSpc>
                <a:spcPct val="90000"/>
              </a:lnSpc>
              <a:spcAft>
                <a:spcPts val="600"/>
              </a:spcAft>
            </a:pPr>
            <a:r>
              <a:rPr lang="en-US" sz="1568" dirty="0">
                <a:gradFill>
                  <a:gsLst>
                    <a:gs pos="2917">
                      <a:srgbClr val="FFFFFF"/>
                    </a:gs>
                    <a:gs pos="30000">
                      <a:srgbClr val="FFFFFF"/>
                    </a:gs>
                  </a:gsLst>
                  <a:lin ang="5400000" scaled="0"/>
                </a:gradFill>
              </a:rPr>
              <a:t>protect</a:t>
            </a:r>
          </a:p>
          <a:p>
            <a:pPr algn="ctr" defTabSz="914225">
              <a:lnSpc>
                <a:spcPct val="90000"/>
              </a:lnSpc>
              <a:spcAft>
                <a:spcPts val="600"/>
              </a:spcAft>
            </a:pPr>
            <a:r>
              <a:rPr lang="en-US" sz="1568" dirty="0">
                <a:gradFill>
                  <a:gsLst>
                    <a:gs pos="2917">
                      <a:srgbClr val="FFFFFF"/>
                    </a:gs>
                    <a:gs pos="30000">
                      <a:srgbClr val="FFFFFF"/>
                    </a:gs>
                  </a:gsLst>
                  <a:lin ang="5400000" scaled="0"/>
                </a:gradFill>
              </a:rPr>
              <a:t>cache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9" name="TextBox 8"/>
          <p:cNvSpPr txBox="1"/>
          <p:nvPr/>
        </p:nvSpPr>
        <p:spPr>
          <a:xfrm>
            <a:off x="6075091"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Monitoring</a:t>
            </a:r>
          </a:p>
          <a:p>
            <a:pPr algn="ctr" defTabSz="914225">
              <a:lnSpc>
                <a:spcPct val="90000"/>
              </a:lnSpc>
              <a:spcAft>
                <a:spcPts val="600"/>
              </a:spcAft>
            </a:pPr>
            <a:r>
              <a:rPr lang="en-US" sz="1568" dirty="0">
                <a:gradFill>
                  <a:gsLst>
                    <a:gs pos="2917">
                      <a:srgbClr val="FFFFFF"/>
                    </a:gs>
                    <a:gs pos="30000">
                      <a:srgbClr val="FFFFFF"/>
                    </a:gs>
                  </a:gsLst>
                  <a:lin ang="5400000" scaled="0"/>
                </a:gradFill>
              </a:rPr>
              <a:t>usage</a:t>
            </a:r>
          </a:p>
          <a:p>
            <a:pPr algn="ctr" defTabSz="914225">
              <a:lnSpc>
                <a:spcPct val="90000"/>
              </a:lnSpc>
              <a:spcAft>
                <a:spcPts val="600"/>
              </a:spcAft>
            </a:pPr>
            <a:r>
              <a:rPr lang="en-US" sz="1568" dirty="0">
                <a:gradFill>
                  <a:gsLst>
                    <a:gs pos="2917">
                      <a:srgbClr val="FFFFFF"/>
                    </a:gs>
                    <a:gs pos="30000">
                      <a:srgbClr val="FFFFFF"/>
                    </a:gs>
                  </a:gsLst>
                  <a:lin ang="5400000" scaled="0"/>
                </a:gradFill>
              </a:rPr>
              <a:t>health</a:t>
            </a:r>
          </a:p>
          <a:p>
            <a:pPr algn="ctr" defTabSz="914225">
              <a:lnSpc>
                <a:spcPct val="90000"/>
              </a:lnSpc>
              <a:spcAft>
                <a:spcPts val="600"/>
              </a:spcAft>
            </a:pPr>
            <a:r>
              <a:rPr lang="en-US" sz="1568" dirty="0">
                <a:gradFill>
                  <a:gsLst>
                    <a:gs pos="2917">
                      <a:srgbClr val="FFFFFF"/>
                    </a:gs>
                    <a:gs pos="30000">
                      <a:srgbClr val="FFFFFF"/>
                    </a:gs>
                  </a:gsLst>
                  <a:lin ang="5400000" scaled="0"/>
                </a:gradFill>
              </a:rPr>
              <a:t>monetization</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10" name="TextBox 9"/>
          <p:cNvSpPr txBox="1"/>
          <p:nvPr/>
        </p:nvSpPr>
        <p:spPr>
          <a:xfrm>
            <a:off x="8693021"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Developer</a:t>
            </a:r>
          </a:p>
          <a:p>
            <a:pPr algn="ctr" defTabSz="914225">
              <a:lnSpc>
                <a:spcPct val="90000"/>
              </a:lnSpc>
              <a:spcAft>
                <a:spcPts val="600"/>
              </a:spcAft>
            </a:pPr>
            <a:r>
              <a:rPr lang="en-US" sz="1568" dirty="0">
                <a:gradFill>
                  <a:gsLst>
                    <a:gs pos="2917">
                      <a:srgbClr val="FFFFFF"/>
                    </a:gs>
                    <a:gs pos="30000">
                      <a:srgbClr val="FFFFFF"/>
                    </a:gs>
                  </a:gsLst>
                  <a:lin ang="5400000" scaled="0"/>
                </a:gradFill>
              </a:rPr>
              <a:t>discover</a:t>
            </a:r>
          </a:p>
          <a:p>
            <a:pPr algn="ctr" defTabSz="914225">
              <a:lnSpc>
                <a:spcPct val="90000"/>
              </a:lnSpc>
              <a:spcAft>
                <a:spcPts val="600"/>
              </a:spcAft>
            </a:pPr>
            <a:r>
              <a:rPr lang="en-US" sz="1568" dirty="0">
                <a:gradFill>
                  <a:gsLst>
                    <a:gs pos="2917">
                      <a:srgbClr val="FFFFFF"/>
                    </a:gs>
                    <a:gs pos="30000">
                      <a:srgbClr val="FFFFFF"/>
                    </a:gs>
                  </a:gsLst>
                  <a:lin ang="5400000" scaled="0"/>
                </a:gradFill>
              </a:rPr>
              <a:t>document</a:t>
            </a:r>
          </a:p>
          <a:p>
            <a:pPr algn="ctr" defTabSz="914225">
              <a:lnSpc>
                <a:spcPct val="90000"/>
              </a:lnSpc>
              <a:spcAft>
                <a:spcPts val="600"/>
              </a:spcAft>
            </a:pPr>
            <a:r>
              <a:rPr lang="en-US" sz="1568" dirty="0">
                <a:gradFill>
                  <a:gsLst>
                    <a:gs pos="2917">
                      <a:srgbClr val="FFFFFF"/>
                    </a:gs>
                    <a:gs pos="30000">
                      <a:srgbClr val="FFFFFF"/>
                    </a:gs>
                  </a:gsLst>
                  <a:lin ang="5400000" scaled="0"/>
                </a:gradFill>
              </a:rPr>
              <a:t>on-board</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5" name="Title 4"/>
          <p:cNvSpPr>
            <a:spLocks noGrp="1"/>
          </p:cNvSpPr>
          <p:nvPr>
            <p:ph type="title" idx="4294967295"/>
          </p:nvPr>
        </p:nvSpPr>
        <p:spPr>
          <a:xfrm>
            <a:off x="536575" y="288925"/>
            <a:ext cx="11655425" cy="900113"/>
          </a:xfrm>
        </p:spPr>
        <p:txBody>
          <a:bodyPr/>
          <a:lstStyle/>
          <a:p>
            <a:r>
              <a:rPr lang="en-US" dirty="0"/>
              <a:t>Azure API Management</a:t>
            </a:r>
          </a:p>
        </p:txBody>
      </p:sp>
      <p:sp>
        <p:nvSpPr>
          <p:cNvPr id="16" name="Rectangle 15"/>
          <p:cNvSpPr/>
          <p:nvPr/>
        </p:nvSpPr>
        <p:spPr>
          <a:xfrm>
            <a:off x="6196215" y="5485145"/>
            <a:ext cx="2312015" cy="1070658"/>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On-prem APIs</a:t>
            </a:r>
          </a:p>
        </p:txBody>
      </p:sp>
      <p:sp>
        <p:nvSpPr>
          <p:cNvPr id="17" name="Rectangle 16"/>
          <p:cNvSpPr/>
          <p:nvPr/>
        </p:nvSpPr>
        <p:spPr>
          <a:xfrm>
            <a:off x="8849532" y="5485145"/>
            <a:ext cx="2312015" cy="1070658"/>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3</a:t>
            </a:r>
            <a:r>
              <a:rPr lang="en-US" baseline="30000" dirty="0">
                <a:solidFill>
                  <a:srgbClr val="FFFFFF"/>
                </a:solidFill>
              </a:rPr>
              <a:t>rd</a:t>
            </a:r>
            <a:r>
              <a:rPr lang="en-US" dirty="0">
                <a:solidFill>
                  <a:srgbClr val="FFFFFF"/>
                </a:solidFill>
              </a:rPr>
              <a:t> party APIs</a:t>
            </a:r>
          </a:p>
        </p:txBody>
      </p:sp>
      <p:sp>
        <p:nvSpPr>
          <p:cNvPr id="21" name="TextBox 20"/>
          <p:cNvSpPr txBox="1"/>
          <p:nvPr/>
        </p:nvSpPr>
        <p:spPr>
          <a:xfrm>
            <a:off x="1392960" y="2641596"/>
            <a:ext cx="3849740" cy="505059"/>
          </a:xfrm>
          <a:prstGeom prst="rect">
            <a:avLst/>
          </a:prstGeom>
          <a:noFill/>
        </p:spPr>
        <p:txBody>
          <a:bodyPr wrap="square" lIns="179259" tIns="143407" rIns="179259" bIns="143407" rtlCol="0">
            <a:spAutoFit/>
          </a:bodyPr>
          <a:lstStyle/>
          <a:p>
            <a:pPr defTabSz="914225"/>
            <a:r>
              <a:rPr lang="en-US" sz="1400" dirty="0">
                <a:solidFill>
                  <a:schemeClr val="accent1"/>
                </a:solidFill>
              </a:rPr>
              <a:t>AZURE </a:t>
            </a:r>
            <a:r>
              <a:rPr lang="en-US" sz="1400">
                <a:solidFill>
                  <a:schemeClr val="accent1"/>
                </a:solidFill>
              </a:rPr>
              <a:t>API MANAGEMENT</a:t>
            </a:r>
            <a:endParaRPr lang="en-US" sz="1400" dirty="0">
              <a:solidFill>
                <a:schemeClr val="accent1"/>
              </a:solidFill>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79" y="2678759"/>
            <a:ext cx="520130" cy="433911"/>
          </a:xfrm>
          <a:prstGeom prst="rect">
            <a:avLst/>
          </a:prstGeom>
        </p:spPr>
      </p:pic>
      <p:sp>
        <p:nvSpPr>
          <p:cNvPr id="24" name="Rectangle 23"/>
          <p:cNvSpPr/>
          <p:nvPr/>
        </p:nvSpPr>
        <p:spPr>
          <a:xfrm>
            <a:off x="889579" y="5485145"/>
            <a:ext cx="2312015" cy="1070658"/>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APIs on Azure</a:t>
            </a:r>
          </a:p>
        </p:txBody>
      </p:sp>
      <p:sp>
        <p:nvSpPr>
          <p:cNvPr id="25" name="Rectangle 24"/>
          <p:cNvSpPr/>
          <p:nvPr/>
        </p:nvSpPr>
        <p:spPr>
          <a:xfrm>
            <a:off x="3542897" y="5485145"/>
            <a:ext cx="2312015" cy="1070658"/>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Azure APIs</a:t>
            </a:r>
          </a:p>
        </p:txBody>
      </p:sp>
      <p:sp>
        <p:nvSpPr>
          <p:cNvPr id="14" name="Rectangle 13"/>
          <p:cNvSpPr/>
          <p:nvPr/>
        </p:nvSpPr>
        <p:spPr>
          <a:xfrm>
            <a:off x="849304" y="1166947"/>
            <a:ext cx="10458289" cy="1070658"/>
          </a:xfrm>
          <a:prstGeom prst="rect">
            <a:avLst/>
          </a:prstGeom>
          <a:solidFill>
            <a:srgbClr val="176B8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API consumers</a:t>
            </a:r>
          </a:p>
        </p:txBody>
      </p:sp>
    </p:spTree>
    <p:extLst>
      <p:ext uri="{BB962C8B-B14F-4D97-AF65-F5344CB8AC3E}">
        <p14:creationId xmlns:p14="http://schemas.microsoft.com/office/powerpoint/2010/main" val="1316812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a:off x="-4902" y="2233301"/>
            <a:ext cx="6779262"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3122859" y="1374704"/>
            <a:ext cx="91116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043813" y="3203653"/>
            <a:ext cx="92544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122859" y="5346044"/>
            <a:ext cx="91116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868854" y="2233302"/>
            <a:ext cx="8725" cy="31367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duotone>
              <a:prstClr val="black"/>
              <a:schemeClr val="tx2">
                <a:tint val="45000"/>
                <a:satMod val="400000"/>
              </a:schemeClr>
            </a:duotone>
          </a:blip>
          <a:stretch>
            <a:fillRect/>
          </a:stretch>
        </p:blipFill>
        <p:spPr>
          <a:xfrm>
            <a:off x="48674" y="828288"/>
            <a:ext cx="2941917" cy="1010793"/>
          </a:xfrm>
          <a:prstGeom prst="rect">
            <a:avLst/>
          </a:prstGeom>
        </p:spPr>
      </p:pic>
      <p:pic>
        <p:nvPicPr>
          <p:cNvPr id="6" name="Picture 5"/>
          <p:cNvPicPr>
            <a:picLocks noChangeAspect="1"/>
          </p:cNvPicPr>
          <p:nvPr/>
        </p:nvPicPr>
        <p:blipFill>
          <a:blip r:embed="rId4">
            <a:duotone>
              <a:prstClr val="black"/>
              <a:schemeClr val="accent1">
                <a:tint val="45000"/>
                <a:satMod val="400000"/>
              </a:schemeClr>
            </a:duotone>
          </a:blip>
          <a:stretch>
            <a:fillRect/>
          </a:stretch>
        </p:blipFill>
        <p:spPr>
          <a:xfrm>
            <a:off x="14148" y="4396037"/>
            <a:ext cx="2952974" cy="1578478"/>
          </a:xfrm>
          <a:prstGeom prst="rect">
            <a:avLst/>
          </a:prstGeom>
        </p:spPr>
      </p:pic>
      <p:sp>
        <p:nvSpPr>
          <p:cNvPr id="71" name="TextBox 70"/>
          <p:cNvSpPr txBox="1"/>
          <p:nvPr/>
        </p:nvSpPr>
        <p:spPr>
          <a:xfrm>
            <a:off x="91171" y="1854059"/>
            <a:ext cx="1805878" cy="343443"/>
          </a:xfrm>
          <a:prstGeom prst="rect">
            <a:avLst/>
          </a:prstGeom>
          <a:noFill/>
        </p:spPr>
        <p:txBody>
          <a:bodyPr wrap="none" rtlCol="0">
            <a:spAutoFit/>
          </a:bodyPr>
          <a:lstStyle/>
          <a:p>
            <a:pPr defTabSz="914225"/>
            <a:r>
              <a:rPr lang="en-US" sz="1600" dirty="0">
                <a:solidFill>
                  <a:srgbClr val="FFFFFF"/>
                </a:solidFill>
              </a:rPr>
              <a:t>APP </a:t>
            </a:r>
            <a:r>
              <a:rPr lang="en-US" sz="1600" dirty="0">
                <a:solidFill>
                  <a:srgbClr val="505050"/>
                </a:solidFill>
              </a:rPr>
              <a:t>DEVELOPERS</a:t>
            </a:r>
          </a:p>
        </p:txBody>
      </p:sp>
      <p:sp>
        <p:nvSpPr>
          <p:cNvPr id="73" name="TextBox 72"/>
          <p:cNvSpPr txBox="1"/>
          <p:nvPr/>
        </p:nvSpPr>
        <p:spPr>
          <a:xfrm>
            <a:off x="91169" y="3896881"/>
            <a:ext cx="663870" cy="343443"/>
          </a:xfrm>
          <a:prstGeom prst="rect">
            <a:avLst/>
          </a:prstGeom>
          <a:noFill/>
        </p:spPr>
        <p:txBody>
          <a:bodyPr wrap="none" rtlCol="0">
            <a:spAutoFit/>
          </a:bodyPr>
          <a:lstStyle/>
          <a:p>
            <a:pPr defTabSz="914225"/>
            <a:r>
              <a:rPr lang="en-US" sz="1600" dirty="0">
                <a:solidFill>
                  <a:srgbClr val="505050"/>
                </a:solidFill>
              </a:rPr>
              <a:t>APPS</a:t>
            </a:r>
          </a:p>
        </p:txBody>
      </p:sp>
      <p:sp>
        <p:nvSpPr>
          <p:cNvPr id="81" name="TextBox 80"/>
          <p:cNvSpPr txBox="1"/>
          <p:nvPr/>
        </p:nvSpPr>
        <p:spPr>
          <a:xfrm>
            <a:off x="91170" y="5952309"/>
            <a:ext cx="1686440" cy="343443"/>
          </a:xfrm>
          <a:prstGeom prst="rect">
            <a:avLst/>
          </a:prstGeom>
          <a:noFill/>
        </p:spPr>
        <p:txBody>
          <a:bodyPr wrap="none" rtlCol="0">
            <a:spAutoFit/>
          </a:bodyPr>
          <a:lstStyle/>
          <a:p>
            <a:pPr defTabSz="914225"/>
            <a:r>
              <a:rPr lang="en-US" sz="1600" dirty="0">
                <a:solidFill>
                  <a:srgbClr val="505050"/>
                </a:solidFill>
              </a:rPr>
              <a:t>API PUBLISHERS</a:t>
            </a:r>
          </a:p>
        </p:txBody>
      </p:sp>
      <p:pic>
        <p:nvPicPr>
          <p:cNvPr id="82" name="Picture 81"/>
          <p:cNvPicPr>
            <a:picLocks noChangeAspect="1"/>
          </p:cNvPicPr>
          <p:nvPr/>
        </p:nvPicPr>
        <p:blipFill>
          <a:blip r:embed="rId5">
            <a:duotone>
              <a:prstClr val="black"/>
              <a:schemeClr val="accent1">
                <a:tint val="45000"/>
                <a:satMod val="400000"/>
              </a:schemeClr>
            </a:duotone>
          </a:blip>
          <a:stretch>
            <a:fillRect/>
          </a:stretch>
        </p:blipFill>
        <p:spPr>
          <a:xfrm>
            <a:off x="202539" y="2570168"/>
            <a:ext cx="2461632" cy="1428216"/>
          </a:xfrm>
          <a:prstGeom prst="rect">
            <a:avLst/>
          </a:prstGeom>
        </p:spPr>
      </p:pic>
      <p:cxnSp>
        <p:nvCxnSpPr>
          <p:cNvPr id="83" name="Straight Connector 82"/>
          <p:cNvCxnSpPr/>
          <p:nvPr/>
        </p:nvCxnSpPr>
        <p:spPr>
          <a:xfrm>
            <a:off x="-4902" y="4318981"/>
            <a:ext cx="6779262"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587046" y="3203653"/>
            <a:ext cx="92544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86994" y="2056781"/>
            <a:ext cx="1006875" cy="2092063"/>
          </a:xfrm>
          <a:prstGeom prst="rect">
            <a:avLst/>
          </a:prstGeom>
        </p:spPr>
      </p:pic>
      <p:pic>
        <p:nvPicPr>
          <p:cNvPr id="35" name="Picture 34"/>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0800000">
            <a:off x="9853900" y="3078870"/>
            <a:ext cx="749100" cy="304719"/>
          </a:xfrm>
          <a:prstGeom prst="rect">
            <a:avLst/>
          </a:prstGeom>
        </p:spPr>
      </p:pic>
      <p:sp>
        <p:nvSpPr>
          <p:cNvPr id="42" name="TextBox 41"/>
          <p:cNvSpPr txBox="1"/>
          <p:nvPr/>
        </p:nvSpPr>
        <p:spPr>
          <a:xfrm>
            <a:off x="9829112" y="4549531"/>
            <a:ext cx="2594038" cy="1096812"/>
          </a:xfrm>
          <a:prstGeom prst="rect">
            <a:avLst/>
          </a:prstGeom>
          <a:noFill/>
        </p:spPr>
        <p:txBody>
          <a:bodyPr wrap="square" rtlCol="0">
            <a:spAutoFit/>
          </a:bodyPr>
          <a:lstStyle/>
          <a:p>
            <a:pPr algn="ctr" defTabSz="914225"/>
            <a:r>
              <a:rPr lang="en-US" sz="1600" dirty="0">
                <a:solidFill>
                  <a:srgbClr val="505050"/>
                </a:solidFill>
              </a:rPr>
              <a:t>Hosted </a:t>
            </a:r>
            <a:r>
              <a:rPr lang="en-US" sz="1600" b="1" dirty="0">
                <a:solidFill>
                  <a:srgbClr val="505050"/>
                </a:solidFill>
              </a:rPr>
              <a:t>anywhere</a:t>
            </a:r>
            <a:r>
              <a:rPr lang="en-US" sz="1600" dirty="0">
                <a:solidFill>
                  <a:srgbClr val="505050"/>
                </a:solidFill>
              </a:rPr>
              <a:t>.</a:t>
            </a:r>
          </a:p>
          <a:p>
            <a:pPr algn="ctr" defTabSz="914225"/>
            <a:endParaRPr lang="en-US" sz="1600" dirty="0">
              <a:solidFill>
                <a:srgbClr val="505050"/>
              </a:solidFill>
            </a:endParaRPr>
          </a:p>
          <a:p>
            <a:pPr algn="ctr" defTabSz="914225"/>
            <a:r>
              <a:rPr lang="en-US" sz="1600" dirty="0">
                <a:solidFill>
                  <a:srgbClr val="505050"/>
                </a:solidFill>
              </a:rPr>
              <a:t>Developed using </a:t>
            </a:r>
            <a:r>
              <a:rPr lang="en-US" sz="1600" b="1" dirty="0">
                <a:solidFill>
                  <a:srgbClr val="505050"/>
                </a:solidFill>
              </a:rPr>
              <a:t>any</a:t>
            </a:r>
            <a:r>
              <a:rPr lang="en-US" sz="1600" dirty="0">
                <a:solidFill>
                  <a:srgbClr val="505050"/>
                </a:solidFill>
              </a:rPr>
              <a:t> technology.</a:t>
            </a:r>
          </a:p>
        </p:txBody>
      </p:sp>
      <p:sp>
        <p:nvSpPr>
          <p:cNvPr id="43" name="TextBox 42"/>
          <p:cNvSpPr txBox="1"/>
          <p:nvPr/>
        </p:nvSpPr>
        <p:spPr>
          <a:xfrm>
            <a:off x="9615133" y="3460578"/>
            <a:ext cx="981989" cy="531737"/>
          </a:xfrm>
          <a:prstGeom prst="rect">
            <a:avLst/>
          </a:prstGeom>
          <a:noFill/>
        </p:spPr>
        <p:txBody>
          <a:bodyPr wrap="none" rtlCol="0">
            <a:spAutoFit/>
          </a:bodyPr>
          <a:lstStyle/>
          <a:p>
            <a:pPr algn="ctr" defTabSz="914225"/>
            <a:r>
              <a:rPr lang="en-US" sz="1400" dirty="0">
                <a:solidFill>
                  <a:srgbClr val="505050"/>
                </a:solidFill>
              </a:rPr>
              <a:t>BACKEND</a:t>
            </a:r>
          </a:p>
          <a:p>
            <a:pPr algn="ctr" defTabSz="914225"/>
            <a:r>
              <a:rPr lang="en-US" sz="1400" dirty="0">
                <a:solidFill>
                  <a:srgbClr val="505050"/>
                </a:solidFill>
              </a:rPr>
              <a:t>APIs</a:t>
            </a:r>
          </a:p>
        </p:txBody>
      </p:sp>
      <p:sp>
        <p:nvSpPr>
          <p:cNvPr id="28" name="TextBox 27"/>
          <p:cNvSpPr txBox="1"/>
          <p:nvPr/>
        </p:nvSpPr>
        <p:spPr>
          <a:xfrm>
            <a:off x="8525518" y="3469267"/>
            <a:ext cx="1048500" cy="521358"/>
          </a:xfrm>
          <a:prstGeom prst="rect">
            <a:avLst/>
          </a:prstGeom>
          <a:noFill/>
        </p:spPr>
        <p:txBody>
          <a:bodyPr wrap="none" rtlCol="0">
            <a:spAutoFit/>
          </a:bodyPr>
          <a:lstStyle/>
          <a:p>
            <a:pPr algn="ctr" defTabSz="914225"/>
            <a:r>
              <a:rPr lang="en-US" sz="1400" dirty="0">
                <a:solidFill>
                  <a:srgbClr val="505050"/>
                </a:solidFill>
              </a:rPr>
              <a:t>DIRECT OR</a:t>
            </a:r>
          </a:p>
          <a:p>
            <a:pPr algn="ctr" defTabSz="914225"/>
            <a:r>
              <a:rPr lang="en-US" sz="1400" dirty="0">
                <a:solidFill>
                  <a:srgbClr val="505050"/>
                </a:solidFill>
              </a:rPr>
              <a:t>VPN</a:t>
            </a:r>
          </a:p>
        </p:txBody>
      </p:sp>
      <p:pic>
        <p:nvPicPr>
          <p:cNvPr id="3" name="Picture 2"/>
          <p:cNvPicPr>
            <a:picLocks noChangeAspect="1"/>
          </p:cNvPicPr>
          <p:nvPr/>
        </p:nvPicPr>
        <p:blipFill>
          <a:blip r:embed="rId8">
            <a:biLevel thresh="75000"/>
          </a:blip>
          <a:stretch>
            <a:fillRect/>
          </a:stretch>
        </p:blipFill>
        <p:spPr>
          <a:xfrm>
            <a:off x="3122862" y="5969479"/>
            <a:ext cx="338426" cy="338426"/>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75167" y="5483311"/>
            <a:ext cx="445657" cy="445657"/>
          </a:xfrm>
          <a:prstGeom prst="rect">
            <a:avLst/>
          </a:prstGeom>
        </p:spPr>
      </p:pic>
      <p:pic>
        <p:nvPicPr>
          <p:cNvPr id="9" name="Picture 8"/>
          <p:cNvPicPr>
            <a:picLocks noChangeAspect="1"/>
          </p:cNvPicPr>
          <p:nvPr/>
        </p:nvPicPr>
        <p:blipFill>
          <a:blip r:embed="rId10">
            <a:biLevel thresh="75000"/>
          </a:blip>
          <a:stretch>
            <a:fillRect/>
          </a:stretch>
        </p:blipFill>
        <p:spPr>
          <a:xfrm>
            <a:off x="3137147" y="6373107"/>
            <a:ext cx="755021" cy="314592"/>
          </a:xfrm>
          <a:prstGeom prst="rect">
            <a:avLst/>
          </a:prstGeom>
        </p:spPr>
      </p:pic>
      <p:sp>
        <p:nvSpPr>
          <p:cNvPr id="7" name="Rectangle 6"/>
          <p:cNvSpPr/>
          <p:nvPr/>
        </p:nvSpPr>
        <p:spPr bwMode="auto">
          <a:xfrm>
            <a:off x="4189756" y="487"/>
            <a:ext cx="4055882" cy="6857027"/>
          </a:xfrm>
          <a:prstGeom prst="rect">
            <a:avLst/>
          </a:prstGeom>
          <a:ln>
            <a:solidFill>
              <a:schemeClr val="accent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solidFill>
                <a:srgbClr val="2F3781"/>
              </a:solidFill>
            </a:endParaRPr>
          </a:p>
        </p:txBody>
      </p:sp>
      <p:sp>
        <p:nvSpPr>
          <p:cNvPr id="8" name="TextBox 7"/>
          <p:cNvSpPr txBox="1"/>
          <p:nvPr/>
        </p:nvSpPr>
        <p:spPr>
          <a:xfrm>
            <a:off x="5701763" y="-22905"/>
            <a:ext cx="1610484" cy="720502"/>
          </a:xfrm>
          <a:prstGeom prst="rect">
            <a:avLst/>
          </a:prstGeom>
          <a:noFill/>
        </p:spPr>
        <p:txBody>
          <a:bodyPr wrap="square" lIns="179259" tIns="143407" rIns="179259" bIns="143407" rtlCol="0">
            <a:spAutoFit/>
          </a:bodyPr>
          <a:lstStyle/>
          <a:p>
            <a:pPr defTabSz="914225"/>
            <a:r>
              <a:rPr lang="en-US" sz="1400" b="1" dirty="0">
                <a:gradFill>
                  <a:gsLst>
                    <a:gs pos="2917">
                      <a:srgbClr val="FFFFFF"/>
                    </a:gs>
                    <a:gs pos="30000">
                      <a:srgbClr val="FFFFFF"/>
                    </a:gs>
                  </a:gsLst>
                  <a:lin ang="5400000" scaled="0"/>
                </a:gradFill>
                <a:latin typeface="Segoe UI Light"/>
              </a:rPr>
              <a:t>AZURE API </a:t>
            </a:r>
          </a:p>
          <a:p>
            <a:pPr defTabSz="914225"/>
            <a:r>
              <a:rPr lang="en-US" sz="1400" b="1" dirty="0">
                <a:gradFill>
                  <a:gsLst>
                    <a:gs pos="2917">
                      <a:srgbClr val="FFFFFF"/>
                    </a:gs>
                    <a:gs pos="30000">
                      <a:srgbClr val="FFFFFF"/>
                    </a:gs>
                  </a:gsLst>
                  <a:lin ang="5400000" scaled="0"/>
                </a:gradFill>
                <a:latin typeface="Segoe UI Light"/>
              </a:rPr>
              <a:t>MANAGEMENT</a:t>
            </a:r>
          </a:p>
        </p:txBody>
      </p:sp>
      <p:pic>
        <p:nvPicPr>
          <p:cNvPr id="13" name="Picture 12"/>
          <p:cNvPicPr>
            <a:picLocks noChangeAspect="1"/>
          </p:cNvPicPr>
          <p:nvPr/>
        </p:nvPicPr>
        <p:blipFill>
          <a:blip r:embed="rId11"/>
          <a:stretch>
            <a:fillRect/>
          </a:stretch>
        </p:blipFill>
        <p:spPr>
          <a:xfrm>
            <a:off x="4472126" y="2631624"/>
            <a:ext cx="1304621" cy="1144057"/>
          </a:xfrm>
          <a:prstGeom prst="rect">
            <a:avLst/>
          </a:prstGeom>
        </p:spPr>
      </p:pic>
      <p:pic>
        <p:nvPicPr>
          <p:cNvPr id="14" name="Picture 13"/>
          <p:cNvPicPr>
            <a:picLocks noChangeAspect="1"/>
          </p:cNvPicPr>
          <p:nvPr/>
        </p:nvPicPr>
        <p:blipFill>
          <a:blip r:embed="rId12"/>
          <a:stretch>
            <a:fillRect/>
          </a:stretch>
        </p:blipFill>
        <p:spPr>
          <a:xfrm>
            <a:off x="4454530" y="4833590"/>
            <a:ext cx="1329931" cy="1024909"/>
          </a:xfrm>
          <a:prstGeom prst="rect">
            <a:avLst/>
          </a:prstGeom>
        </p:spPr>
      </p:pic>
      <p:sp>
        <p:nvSpPr>
          <p:cNvPr id="15" name="TextBox 14"/>
          <p:cNvSpPr txBox="1"/>
          <p:nvPr/>
        </p:nvSpPr>
        <p:spPr>
          <a:xfrm>
            <a:off x="4315323" y="5898890"/>
            <a:ext cx="1644384" cy="343443"/>
          </a:xfrm>
          <a:prstGeom prst="rect">
            <a:avLst/>
          </a:prstGeom>
          <a:noFill/>
        </p:spPr>
        <p:txBody>
          <a:bodyPr wrap="none" rtlCol="0">
            <a:spAutoFit/>
          </a:bodyPr>
          <a:lstStyle/>
          <a:p>
            <a:pPr algn="ctr" defTabSz="914225"/>
            <a:r>
              <a:rPr lang="en-US" sz="1600" dirty="0">
                <a:solidFill>
                  <a:srgbClr val="FFFFFF"/>
                </a:solidFill>
              </a:rPr>
              <a:t>Publisher portal</a:t>
            </a:r>
          </a:p>
        </p:txBody>
      </p:sp>
      <p:sp>
        <p:nvSpPr>
          <p:cNvPr id="65" name="TextBox 64"/>
          <p:cNvSpPr txBox="1"/>
          <p:nvPr/>
        </p:nvSpPr>
        <p:spPr>
          <a:xfrm>
            <a:off x="4633342" y="3896881"/>
            <a:ext cx="951193" cy="336740"/>
          </a:xfrm>
          <a:prstGeom prst="rect">
            <a:avLst/>
          </a:prstGeom>
          <a:noFill/>
        </p:spPr>
        <p:txBody>
          <a:bodyPr wrap="none" rtlCol="0">
            <a:spAutoFit/>
          </a:bodyPr>
          <a:lstStyle/>
          <a:p>
            <a:pPr algn="ctr" defTabSz="914225"/>
            <a:r>
              <a:rPr lang="en-US" sz="1600" dirty="0">
                <a:solidFill>
                  <a:srgbClr val="FFFFFF"/>
                </a:solidFill>
              </a:rPr>
              <a:t>Gateway</a:t>
            </a:r>
          </a:p>
        </p:txBody>
      </p:sp>
      <p:sp>
        <p:nvSpPr>
          <p:cNvPr id="70" name="TextBox 69"/>
          <p:cNvSpPr txBox="1"/>
          <p:nvPr/>
        </p:nvSpPr>
        <p:spPr>
          <a:xfrm>
            <a:off x="4303512" y="1854059"/>
            <a:ext cx="1725164" cy="343443"/>
          </a:xfrm>
          <a:prstGeom prst="rect">
            <a:avLst/>
          </a:prstGeom>
          <a:noFill/>
        </p:spPr>
        <p:txBody>
          <a:bodyPr wrap="none" rtlCol="0">
            <a:spAutoFit/>
          </a:bodyPr>
          <a:lstStyle/>
          <a:p>
            <a:pPr algn="ctr" defTabSz="914225"/>
            <a:r>
              <a:rPr lang="en-US" sz="1600" dirty="0">
                <a:solidFill>
                  <a:srgbClr val="FFFFFF"/>
                </a:solidFill>
              </a:rPr>
              <a:t>Developer Portal</a:t>
            </a:r>
          </a:p>
        </p:txBody>
      </p:sp>
      <p:pic>
        <p:nvPicPr>
          <p:cNvPr id="32" name="Picture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93560" y="769171"/>
            <a:ext cx="1305189" cy="1044150"/>
          </a:xfrm>
          <a:prstGeom prst="rect">
            <a:avLst/>
          </a:prstGeom>
        </p:spPr>
      </p:pic>
      <p:pic>
        <p:nvPicPr>
          <p:cNvPr id="33" name="Picture 32"/>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275493" y="118279"/>
            <a:ext cx="520130" cy="433911"/>
          </a:xfrm>
          <a:prstGeom prst="rect">
            <a:avLst/>
          </a:prstGeom>
        </p:spPr>
      </p:pic>
      <p:grpSp>
        <p:nvGrpSpPr>
          <p:cNvPr id="30" name="Group 29"/>
          <p:cNvGrpSpPr/>
          <p:nvPr/>
        </p:nvGrpSpPr>
        <p:grpSpPr>
          <a:xfrm>
            <a:off x="5757697" y="1304447"/>
            <a:ext cx="180121" cy="4054799"/>
            <a:chOff x="6604472" y="1291246"/>
            <a:chExt cx="180121" cy="4054799"/>
          </a:xfrm>
        </p:grpSpPr>
        <p:cxnSp>
          <p:nvCxnSpPr>
            <p:cNvPr id="17" name="Elbow Connector 16"/>
            <p:cNvCxnSpPr/>
            <p:nvPr/>
          </p:nvCxnSpPr>
          <p:spPr>
            <a:xfrm flipH="1" flipV="1">
              <a:off x="6641711" y="1291246"/>
              <a:ext cx="142882" cy="4054799"/>
            </a:xfrm>
            <a:prstGeom prst="bentConnector3">
              <a:avLst>
                <a:gd name="adj1" fmla="val -19999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3"/>
              <a:endCxn id="13" idx="3"/>
            </p:cNvCxnSpPr>
            <p:nvPr/>
          </p:nvCxnSpPr>
          <p:spPr>
            <a:xfrm flipH="1" flipV="1">
              <a:off x="6604472" y="3190452"/>
              <a:ext cx="7714" cy="2142392"/>
            </a:xfrm>
            <a:prstGeom prst="bentConnector3">
              <a:avLst>
                <a:gd name="adj1" fmla="val -2963443"/>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6376226" y="646241"/>
            <a:ext cx="1669047" cy="18620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TradeGothic LT CondEighteen" pitchFamily="2" charset="0"/>
              </a:rPr>
              <a:t>DEVELOPER PORTAL</a:t>
            </a:r>
            <a:br>
              <a:rPr kumimoji="0" lang="en-US" sz="1200" b="1"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REGISTRATION</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DOCUMENTATION</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INTERACTIVE API CONSOLE</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DEVELOPER ANALYTICS</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APP GALLERY</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FORUMS</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NEWS</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ISSUES</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WIKI</a:t>
            </a:r>
          </a:p>
          <a:p>
            <a:pPr marL="0" marR="0" lvl="0" indent="0" defTabSz="914400" eaLnBrk="1" fontAlgn="auto" latinLnBrk="0" hangingPunct="1">
              <a:lnSpc>
                <a:spcPct val="100000"/>
              </a:lnSpc>
              <a:spcBef>
                <a:spcPts val="0"/>
              </a:spcBef>
              <a:spcAft>
                <a:spcPts val="0"/>
              </a:spcAft>
              <a:buClrTx/>
              <a:buSzTx/>
              <a:buFontTx/>
              <a:buNone/>
              <a:tabLst/>
              <a:defRPr/>
            </a:pPr>
            <a:br>
              <a:rPr kumimoji="0" lang="en-US" sz="1000" b="1" i="0" u="none" strike="noStrike" kern="0" cap="none" spc="0" normalizeH="0" baseline="0" noProof="0" dirty="0">
                <a:ln>
                  <a:noFill/>
                </a:ln>
                <a:solidFill>
                  <a:srgbClr val="666666"/>
                </a:solidFill>
                <a:effectLst/>
                <a:uLnTx/>
                <a:uFillTx/>
                <a:latin typeface="TradeGothic LT CondEighteen" pitchFamily="2" charset="0"/>
              </a:rPr>
            </a:br>
            <a:endParaRPr kumimoji="0" lang="en-US" sz="1200" b="1" i="0" u="none" strike="noStrike" kern="0" cap="none" spc="0" normalizeH="0" baseline="0" noProof="0" dirty="0">
              <a:ln>
                <a:noFill/>
              </a:ln>
              <a:solidFill>
                <a:srgbClr val="666666"/>
              </a:solidFill>
              <a:effectLst/>
              <a:uLnTx/>
              <a:uFillTx/>
              <a:latin typeface="TradeGothic LT CondEighteen" pitchFamily="2" charset="0"/>
            </a:endParaRPr>
          </a:p>
        </p:txBody>
      </p:sp>
      <p:sp>
        <p:nvSpPr>
          <p:cNvPr id="40" name="TextBox 39"/>
          <p:cNvSpPr txBox="1"/>
          <p:nvPr/>
        </p:nvSpPr>
        <p:spPr>
          <a:xfrm>
            <a:off x="6373004" y="2925798"/>
            <a:ext cx="1418978" cy="116955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TradeGothic LT CondEighteen" pitchFamily="2" charset="0"/>
              </a:rPr>
              <a:t>API PROXY</a:t>
            </a:r>
            <a:br>
              <a:rPr kumimoji="0" lang="en-US" sz="1200" b="1" i="0" u="none" strike="noStrike" kern="0" cap="none" spc="0" normalizeH="0" baseline="0" noProof="0" dirty="0">
                <a:ln>
                  <a:noFill/>
                </a:ln>
                <a:solidFill>
                  <a:srgbClr val="FF6600"/>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SCALING</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CACHING</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MONITORING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schemeClr val="bg1"/>
                </a:solidFill>
                <a:effectLst/>
                <a:uLnTx/>
                <a:uFillTx/>
                <a:latin typeface="TradeGothic LT CondEighteen" pitchFamily="2" charset="0"/>
              </a:rPr>
              <a:t>TRAFFIC MANAGEMENT</a:t>
            </a:r>
          </a:p>
          <a:p>
            <a:pPr marL="0" marR="0" lvl="0" indent="0" defTabSz="914400" eaLnBrk="1" fontAlgn="auto" latinLnBrk="0" hangingPunct="1">
              <a:lnSpc>
                <a:spcPct val="100000"/>
              </a:lnSpc>
              <a:spcBef>
                <a:spcPts val="0"/>
              </a:spcBef>
              <a:spcAft>
                <a:spcPts val="0"/>
              </a:spcAft>
              <a:buClrTx/>
              <a:buSzTx/>
              <a:buFontTx/>
              <a:buNone/>
              <a:tabLst/>
              <a:defRPr/>
            </a:pPr>
            <a:br>
              <a:rPr kumimoji="0" lang="en-US" sz="1000" b="1" i="0" u="none" strike="noStrike" kern="0" cap="none" spc="0" normalizeH="0" baseline="0" noProof="0" dirty="0">
                <a:ln>
                  <a:noFill/>
                </a:ln>
                <a:solidFill>
                  <a:srgbClr val="666666"/>
                </a:solidFill>
                <a:effectLst/>
                <a:uLnTx/>
                <a:uFillTx/>
                <a:latin typeface="TradeGothic LT CondEighteen" pitchFamily="2" charset="0"/>
              </a:rPr>
            </a:br>
            <a:endParaRPr kumimoji="0" lang="en-US" sz="1200" b="1" i="0" u="none" strike="noStrike" kern="0" cap="none" spc="0" normalizeH="0" baseline="0" noProof="0" dirty="0">
              <a:ln>
                <a:noFill/>
              </a:ln>
              <a:solidFill>
                <a:srgbClr val="666666"/>
              </a:solidFill>
              <a:effectLst/>
              <a:uLnTx/>
              <a:uFillTx/>
              <a:latin typeface="TradeGothic LT CondEighteen" pitchFamily="2" charset="0"/>
            </a:endParaRPr>
          </a:p>
        </p:txBody>
      </p:sp>
      <p:sp>
        <p:nvSpPr>
          <p:cNvPr id="41" name="TextBox 40"/>
          <p:cNvSpPr txBox="1"/>
          <p:nvPr/>
        </p:nvSpPr>
        <p:spPr>
          <a:xfrm>
            <a:off x="6376226" y="4682611"/>
            <a:ext cx="1766830" cy="152349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TradeGothic LT CondEighteen" pitchFamily="2" charset="0"/>
              </a:rPr>
              <a:t>ADMIN PORTAL</a:t>
            </a:r>
            <a:br>
              <a:rPr kumimoji="0" lang="en-US" sz="1200" b="1" i="0" u="none" strike="noStrike" kern="0" cap="none" spc="0" normalizeH="0" baseline="0" noProof="0" dirty="0">
                <a:ln>
                  <a:noFill/>
                </a:ln>
                <a:solidFill>
                  <a:srgbClr val="FF6600"/>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API PUBLISHING</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SUBSCRIPTION MANAGEMENT</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SECURITY</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MEDIATION</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CONTENT PUBLISHING</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SITE CUSTOMIZATION</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ISSUE MANAGEMENT</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ANALYTICS</a:t>
            </a:r>
            <a:br>
              <a:rPr kumimoji="0" lang="en-US" sz="900" i="0" u="none" strike="noStrike" kern="0" cap="none" spc="0" normalizeH="0" baseline="0" noProof="0" dirty="0">
                <a:ln>
                  <a:noFill/>
                </a:ln>
                <a:solidFill>
                  <a:schemeClr val="bg1"/>
                </a:solidFill>
                <a:effectLst/>
                <a:uLnTx/>
                <a:uFillTx/>
                <a:latin typeface="TradeGothic LT CondEighteen" pitchFamily="2" charset="0"/>
              </a:rPr>
            </a:br>
            <a:r>
              <a:rPr kumimoji="0" lang="en-US" sz="900" i="0" u="none" strike="noStrike" kern="0" cap="none" spc="0" normalizeH="0" baseline="0" noProof="0" dirty="0">
                <a:ln>
                  <a:noFill/>
                </a:ln>
                <a:solidFill>
                  <a:schemeClr val="bg1"/>
                </a:solidFill>
                <a:effectLst/>
                <a:uLnTx/>
                <a:uFillTx/>
                <a:latin typeface="TradeGothic LT CondEighteen" pitchFamily="2" charset="0"/>
              </a:rPr>
              <a:t>REPORTS</a:t>
            </a:r>
            <a:endParaRPr kumimoji="0" lang="en-US" sz="1200" i="0" u="none" strike="noStrike" kern="0" cap="none" spc="0" normalizeH="0" baseline="0" noProof="0" dirty="0">
              <a:ln>
                <a:noFill/>
              </a:ln>
              <a:solidFill>
                <a:schemeClr val="bg1"/>
              </a:solidFill>
              <a:effectLst/>
              <a:uLnTx/>
              <a:uFillTx/>
              <a:latin typeface="TradeGothic LT CondEighteen" pitchFamily="2" charset="0"/>
            </a:endParaRPr>
          </a:p>
        </p:txBody>
      </p:sp>
    </p:spTree>
    <p:extLst>
      <p:ext uri="{BB962C8B-B14F-4D97-AF65-F5344CB8AC3E}">
        <p14:creationId xmlns:p14="http://schemas.microsoft.com/office/powerpoint/2010/main" val="288953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81" grpId="0"/>
      <p:bldP spid="28" grpId="0"/>
      <p:bldP spid="39" grpId="0"/>
      <p:bldP spid="40" grpId="0"/>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7975" y="1727200"/>
            <a:ext cx="11884025" cy="4419671"/>
          </a:xfrm>
        </p:spPr>
        <p:txBody>
          <a:bodyPr/>
          <a:lstStyle/>
          <a:p>
            <a:r>
              <a:rPr lang="en-US" sz="3200" dirty="0"/>
              <a:t>Establish a single API “front door” </a:t>
            </a:r>
          </a:p>
          <a:p>
            <a:r>
              <a:rPr lang="en-US" sz="3200" dirty="0"/>
              <a:t>Build an API façade for existing backend services</a:t>
            </a:r>
          </a:p>
          <a:p>
            <a:r>
              <a:rPr lang="en-US" sz="3200" dirty="0"/>
              <a:t>Add new capabilities to the APIs, such as response caching </a:t>
            </a:r>
          </a:p>
          <a:p>
            <a:r>
              <a:rPr lang="en-US" sz="3200" dirty="0"/>
              <a:t>Reliably protect published APIs from misuse and abuse</a:t>
            </a:r>
          </a:p>
          <a:p>
            <a:r>
              <a:rPr lang="en-US" sz="3200" dirty="0"/>
              <a:t>Package and publish APIs to developers and partners</a:t>
            </a:r>
          </a:p>
          <a:p>
            <a:r>
              <a:rPr lang="en-US" sz="3200" dirty="0"/>
              <a:t>On-board developers via a self-service portal</a:t>
            </a:r>
          </a:p>
          <a:p>
            <a:r>
              <a:rPr lang="en-US" sz="3200" dirty="0"/>
              <a:t>Ramp-up developers with docs, samples, and API console</a:t>
            </a:r>
          </a:p>
          <a:p>
            <a:r>
              <a:rPr lang="en-US" sz="3200" dirty="0"/>
              <a:t>Gain insights into API usage and health from analytics reports</a:t>
            </a:r>
          </a:p>
        </p:txBody>
      </p:sp>
      <p:sp>
        <p:nvSpPr>
          <p:cNvPr id="5" name="Title 3"/>
          <p:cNvSpPr txBox="1">
            <a:spLocks/>
          </p:cNvSpPr>
          <p:nvPr/>
        </p:nvSpPr>
        <p:spPr>
          <a:xfrm>
            <a:off x="560798" y="416496"/>
            <a:ext cx="11079822" cy="1325563"/>
          </a:xfrm>
          <a:prstGeom prst="rect">
            <a:avLst/>
          </a:prstGeom>
        </p:spPr>
        <p:txBody>
          <a:bodyPr>
            <a:norm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Why API Management?</a:t>
            </a:r>
          </a:p>
        </p:txBody>
      </p:sp>
    </p:spTree>
    <p:extLst>
      <p:ext uri="{BB962C8B-B14F-4D97-AF65-F5344CB8AC3E}">
        <p14:creationId xmlns:p14="http://schemas.microsoft.com/office/powerpoint/2010/main" val="26984206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3333750" y="1714500"/>
            <a:ext cx="8172450" cy="4457700"/>
          </a:xfrm>
        </p:spPr>
        <p:txBody>
          <a:bodyPr/>
          <a:lstStyle/>
          <a:p>
            <a:pPr marL="0" indent="0">
              <a:buNone/>
            </a:pPr>
            <a:r>
              <a:rPr lang="en-US" sz="3600" dirty="0"/>
              <a:t>Policies</a:t>
            </a:r>
          </a:p>
          <a:p>
            <a:pPr marL="336145" lvl="1" indent="0">
              <a:buNone/>
            </a:pPr>
            <a:r>
              <a:rPr lang="en-US" sz="2000" dirty="0"/>
              <a:t>Encapsulate common API management capabilities</a:t>
            </a:r>
          </a:p>
          <a:p>
            <a:pPr marL="336145" lvl="1" indent="0">
              <a:buNone/>
            </a:pPr>
            <a:r>
              <a:rPr lang="en-US" sz="2000" dirty="0"/>
              <a:t>Mutate request context or change API behavior </a:t>
            </a:r>
          </a:p>
          <a:p>
            <a:pPr marL="336145" lvl="1" indent="0">
              <a:buNone/>
            </a:pPr>
            <a:r>
              <a:rPr lang="en-US" sz="2000" dirty="0"/>
              <a:t>Can be set in the inbound and outbound directions</a:t>
            </a:r>
          </a:p>
          <a:p>
            <a:pPr marL="336145" lvl="1" indent="0">
              <a:buNone/>
            </a:pPr>
            <a:r>
              <a:rPr lang="en-US" sz="2000" dirty="0"/>
              <a:t>Have global, product, API or operation scope</a:t>
            </a:r>
          </a:p>
          <a:p>
            <a:pPr marL="336145" lvl="1" indent="0">
              <a:buNone/>
            </a:pPr>
            <a:endParaRPr lang="en-US" sz="2000" dirty="0"/>
          </a:p>
          <a:p>
            <a:pPr marL="0" indent="0">
              <a:buNone/>
            </a:pPr>
            <a:r>
              <a:rPr lang="en-US" sz="3600" dirty="0"/>
              <a:t>Expressions</a:t>
            </a:r>
          </a:p>
          <a:p>
            <a:pPr marL="336145" lvl="1" indent="0">
              <a:buNone/>
            </a:pPr>
            <a:r>
              <a:rPr lang="en-US" sz="2000" dirty="0"/>
              <a:t>C# “snippets” embedded in policies</a:t>
            </a:r>
          </a:p>
          <a:p>
            <a:pPr marL="336145" lvl="1" indent="0">
              <a:buNone/>
            </a:pPr>
            <a:r>
              <a:rPr lang="en-US" sz="2000" dirty="0"/>
              <a:t>Have read-only access to the request context</a:t>
            </a:r>
          </a:p>
          <a:p>
            <a:pPr marL="336145" lvl="1" indent="0">
              <a:buNone/>
            </a:pPr>
            <a:r>
              <a:rPr lang="en-US" sz="2000" dirty="0"/>
              <a:t>Can use whitelisted .NET types only</a:t>
            </a:r>
          </a:p>
          <a:p>
            <a:pPr marL="336145" lvl="1" indent="0">
              <a:buNone/>
            </a:pPr>
            <a:r>
              <a:rPr lang="en-US" sz="2000" dirty="0"/>
              <a:t>Are used to dynamically configure policies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98" y="1428751"/>
            <a:ext cx="2287752" cy="5203194"/>
          </a:xfrm>
          <a:prstGeom prst="rect">
            <a:avLst/>
          </a:prstGeom>
        </p:spPr>
      </p:pic>
      <p:sp>
        <p:nvSpPr>
          <p:cNvPr id="6" name="Title 3"/>
          <p:cNvSpPr txBox="1">
            <a:spLocks/>
          </p:cNvSpPr>
          <p:nvPr/>
        </p:nvSpPr>
        <p:spPr>
          <a:xfrm>
            <a:off x="560798" y="416496"/>
            <a:ext cx="11079822" cy="1325563"/>
          </a:xfrm>
          <a:prstGeom prst="rect">
            <a:avLst/>
          </a:prstGeom>
        </p:spPr>
        <p:txBody>
          <a:bodyPr>
            <a:norm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Briefly about policies and expressions</a:t>
            </a:r>
          </a:p>
        </p:txBody>
      </p:sp>
    </p:spTree>
    <p:extLst>
      <p:ext uri="{BB962C8B-B14F-4D97-AF65-F5344CB8AC3E}">
        <p14:creationId xmlns:p14="http://schemas.microsoft.com/office/powerpoint/2010/main" val="71144327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7"/>
          <p:cNvSpPr txBox="1">
            <a:spLocks/>
          </p:cNvSpPr>
          <p:nvPr/>
        </p:nvSpPr>
        <p:spPr>
          <a:xfrm>
            <a:off x="4644346" y="3939500"/>
            <a:ext cx="3754049" cy="205860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1"/>
                </a:solidFill>
              </a:rPr>
              <a:t>Modernize legacy </a:t>
            </a:r>
            <a:r>
              <a:rPr lang="en-US" sz="2000" dirty="0" err="1">
                <a:solidFill>
                  <a:schemeClr val="tx1"/>
                </a:solidFill>
              </a:rPr>
              <a:t>backends</a:t>
            </a:r>
            <a:endParaRPr lang="en-US" sz="2000" dirty="0">
              <a:solidFill>
                <a:schemeClr val="tx1"/>
              </a:solidFill>
            </a:endParaRPr>
          </a:p>
          <a:p>
            <a:r>
              <a:rPr lang="en-US" sz="2000" dirty="0">
                <a:solidFill>
                  <a:schemeClr val="tx1"/>
                </a:solidFill>
              </a:rPr>
              <a:t>Package APIs into tiers</a:t>
            </a:r>
          </a:p>
          <a:p>
            <a:r>
              <a:rPr lang="en-US" sz="2000" dirty="0">
                <a:solidFill>
                  <a:schemeClr val="tx1"/>
                </a:solidFill>
              </a:rPr>
              <a:t>Enforce usage limits</a:t>
            </a:r>
          </a:p>
          <a:p>
            <a:r>
              <a:rPr lang="en-US" sz="2000" dirty="0">
                <a:solidFill>
                  <a:schemeClr val="tx1"/>
                </a:solidFill>
              </a:rPr>
              <a:t>Provide support and receive feedback</a:t>
            </a:r>
          </a:p>
        </p:txBody>
      </p:sp>
      <p:pic>
        <p:nvPicPr>
          <p:cNvPr id="19" name="Picture 18" descr="noun_handshake_217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993" y="1694253"/>
            <a:ext cx="1962538" cy="1962538"/>
          </a:xfrm>
          <a:prstGeom prst="rect">
            <a:avLst/>
          </a:prstGeom>
        </p:spPr>
      </p:pic>
      <p:pic>
        <p:nvPicPr>
          <p:cNvPr id="20" name="Picture 19" descr="noun_mini-tablet_5659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833" y="2268552"/>
            <a:ext cx="1388237" cy="1388237"/>
          </a:xfrm>
          <a:prstGeom prst="rect">
            <a:avLst/>
          </a:prstGeom>
        </p:spPr>
      </p:pic>
      <p:pic>
        <p:nvPicPr>
          <p:cNvPr id="21" name="Picture 20" descr="noun_office_2656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9771" y="2296259"/>
            <a:ext cx="1290325" cy="1290325"/>
          </a:xfrm>
          <a:prstGeom prst="rect">
            <a:avLst/>
          </a:prstGeom>
        </p:spPr>
      </p:pic>
      <p:sp>
        <p:nvSpPr>
          <p:cNvPr id="22" name="TextBox 21"/>
          <p:cNvSpPr txBox="1"/>
          <p:nvPr/>
        </p:nvSpPr>
        <p:spPr>
          <a:xfrm>
            <a:off x="650984" y="1331804"/>
            <a:ext cx="2997642" cy="634443"/>
          </a:xfrm>
          <a:prstGeom prst="rect">
            <a:avLst/>
          </a:prstGeom>
          <a:noFill/>
        </p:spPr>
        <p:txBody>
          <a:bodyPr wrap="square" lIns="182854" tIns="146284" rIns="182854" bIns="146284" rtlCol="0">
            <a:spAutoFit/>
          </a:bodyPr>
          <a:lstStyle/>
          <a:p>
            <a:pPr defTabSz="914225">
              <a:lnSpc>
                <a:spcPct val="90000"/>
              </a:lnSpc>
              <a:spcAft>
                <a:spcPts val="600"/>
              </a:spcAft>
            </a:pPr>
            <a:r>
              <a:rPr lang="en-US" sz="2400" b="1" dirty="0">
                <a:solidFill>
                  <a:schemeClr val="accent6">
                    <a:lumMod val="50000"/>
                  </a:schemeClr>
                </a:solidFill>
                <a:latin typeface="Segoe UI Light"/>
              </a:rPr>
              <a:t>Mobile enablement</a:t>
            </a:r>
          </a:p>
        </p:txBody>
      </p:sp>
      <p:sp>
        <p:nvSpPr>
          <p:cNvPr id="23" name="TextBox 22"/>
          <p:cNvSpPr txBox="1"/>
          <p:nvPr/>
        </p:nvSpPr>
        <p:spPr>
          <a:xfrm>
            <a:off x="4878262" y="1317950"/>
            <a:ext cx="2997642" cy="634443"/>
          </a:xfrm>
          <a:prstGeom prst="rect">
            <a:avLst/>
          </a:prstGeom>
          <a:noFill/>
        </p:spPr>
        <p:txBody>
          <a:bodyPr wrap="square" lIns="182854" tIns="146284" rIns="182854" bIns="146284" rtlCol="0">
            <a:spAutoFit/>
          </a:bodyPr>
          <a:lstStyle/>
          <a:p>
            <a:pPr defTabSz="914225">
              <a:lnSpc>
                <a:spcPct val="90000"/>
              </a:lnSpc>
              <a:spcAft>
                <a:spcPts val="600"/>
              </a:spcAft>
            </a:pPr>
            <a:r>
              <a:rPr lang="en-US" sz="2400" b="1" dirty="0">
                <a:solidFill>
                  <a:schemeClr val="accent6">
                    <a:lumMod val="50000"/>
                  </a:schemeClr>
                </a:solidFill>
                <a:latin typeface="Segoe UI Light"/>
              </a:rPr>
              <a:t>Partner ecosystem</a:t>
            </a:r>
          </a:p>
        </p:txBody>
      </p:sp>
      <p:sp>
        <p:nvSpPr>
          <p:cNvPr id="24" name="Text Placeholder 7"/>
          <p:cNvSpPr txBox="1">
            <a:spLocks/>
          </p:cNvSpPr>
          <p:nvPr/>
        </p:nvSpPr>
        <p:spPr>
          <a:xfrm>
            <a:off x="325474" y="3953353"/>
            <a:ext cx="3997393" cy="177613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1"/>
                </a:solidFill>
              </a:rPr>
              <a:t>Optimize and secure backend</a:t>
            </a:r>
          </a:p>
          <a:p>
            <a:r>
              <a:rPr lang="en-US" sz="2000">
                <a:solidFill>
                  <a:schemeClr val="tx1"/>
                </a:solidFill>
              </a:rPr>
              <a:t>Authorize and throttle requests</a:t>
            </a:r>
          </a:p>
          <a:p>
            <a:r>
              <a:rPr lang="en-US" sz="2000">
                <a:solidFill>
                  <a:schemeClr val="tx1"/>
                </a:solidFill>
              </a:rPr>
              <a:t>Get visibility into usage and health</a:t>
            </a:r>
          </a:p>
          <a:p>
            <a:r>
              <a:rPr lang="en-US" sz="2000">
                <a:solidFill>
                  <a:schemeClr val="tx1"/>
                </a:solidFill>
              </a:rPr>
              <a:t>Drive developer adoption</a:t>
            </a:r>
            <a:endParaRPr lang="en-US" sz="2000" dirty="0">
              <a:solidFill>
                <a:schemeClr val="tx1"/>
              </a:solidFill>
            </a:endParaRPr>
          </a:p>
        </p:txBody>
      </p:sp>
      <p:sp>
        <p:nvSpPr>
          <p:cNvPr id="25" name="TextBox 24"/>
          <p:cNvSpPr txBox="1"/>
          <p:nvPr/>
        </p:nvSpPr>
        <p:spPr>
          <a:xfrm>
            <a:off x="8914910" y="1312700"/>
            <a:ext cx="2997642" cy="634443"/>
          </a:xfrm>
          <a:prstGeom prst="rect">
            <a:avLst/>
          </a:prstGeom>
          <a:noFill/>
        </p:spPr>
        <p:txBody>
          <a:bodyPr wrap="square" lIns="182854" tIns="146284" rIns="182854" bIns="146284" rtlCol="0">
            <a:spAutoFit/>
          </a:bodyPr>
          <a:lstStyle/>
          <a:p>
            <a:pPr defTabSz="914225">
              <a:lnSpc>
                <a:spcPct val="90000"/>
              </a:lnSpc>
              <a:spcAft>
                <a:spcPts val="600"/>
              </a:spcAft>
            </a:pPr>
            <a:r>
              <a:rPr lang="en-US" sz="2400" b="1" dirty="0">
                <a:solidFill>
                  <a:schemeClr val="accent6">
                    <a:lumMod val="50000"/>
                  </a:schemeClr>
                </a:solidFill>
                <a:latin typeface="Segoe UI Light"/>
              </a:rPr>
              <a:t>Business agility</a:t>
            </a:r>
          </a:p>
        </p:txBody>
      </p:sp>
      <p:sp>
        <p:nvSpPr>
          <p:cNvPr id="26" name="Text Placeholder 7"/>
          <p:cNvSpPr txBox="1">
            <a:spLocks/>
          </p:cNvSpPr>
          <p:nvPr/>
        </p:nvSpPr>
        <p:spPr>
          <a:xfrm>
            <a:off x="8624093" y="3939499"/>
            <a:ext cx="3246897" cy="17414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1"/>
                </a:solidFill>
              </a:rPr>
              <a:t>Normalize legacy </a:t>
            </a:r>
            <a:r>
              <a:rPr lang="en-US" sz="2000" dirty="0" err="1">
                <a:solidFill>
                  <a:schemeClr val="tx1"/>
                </a:solidFill>
              </a:rPr>
              <a:t>backends</a:t>
            </a:r>
            <a:endParaRPr lang="en-US" sz="2000" dirty="0">
              <a:solidFill>
                <a:schemeClr val="tx1"/>
              </a:solidFill>
            </a:endParaRPr>
          </a:p>
          <a:p>
            <a:r>
              <a:rPr lang="en-US" sz="2000" dirty="0">
                <a:solidFill>
                  <a:schemeClr val="tx1"/>
                </a:solidFill>
              </a:rPr>
              <a:t>Build the catalog of APIs</a:t>
            </a:r>
          </a:p>
          <a:p>
            <a:r>
              <a:rPr lang="en-US" sz="2000" dirty="0">
                <a:solidFill>
                  <a:schemeClr val="tx1"/>
                </a:solidFill>
              </a:rPr>
              <a:t>Accept organizational ID</a:t>
            </a:r>
          </a:p>
          <a:p>
            <a:r>
              <a:rPr lang="en-US" sz="2000" dirty="0">
                <a:solidFill>
                  <a:schemeClr val="tx1"/>
                </a:solidFill>
              </a:rPr>
              <a:t>Respect org structure</a:t>
            </a:r>
          </a:p>
        </p:txBody>
      </p:sp>
      <p:sp>
        <p:nvSpPr>
          <p:cNvPr id="27" name="Title 3"/>
          <p:cNvSpPr txBox="1">
            <a:spLocks/>
          </p:cNvSpPr>
          <p:nvPr/>
        </p:nvSpPr>
        <p:spPr>
          <a:xfrm>
            <a:off x="560798" y="416496"/>
            <a:ext cx="11079822" cy="1325563"/>
          </a:xfrm>
          <a:prstGeom prst="rect">
            <a:avLst/>
          </a:prstGeom>
        </p:spPr>
        <p:txBody>
          <a:bodyPr>
            <a:norm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Common scenarios</a:t>
            </a:r>
          </a:p>
        </p:txBody>
      </p:sp>
    </p:spTree>
    <p:extLst>
      <p:ext uri="{BB962C8B-B14F-4D97-AF65-F5344CB8AC3E}">
        <p14:creationId xmlns:p14="http://schemas.microsoft.com/office/powerpoint/2010/main" val="10919574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grpSp>
        <p:nvGrpSpPr>
          <p:cNvPr id="160" name="Group 159"/>
          <p:cNvGrpSpPr/>
          <p:nvPr/>
        </p:nvGrpSpPr>
        <p:grpSpPr>
          <a:xfrm>
            <a:off x="848179" y="4198901"/>
            <a:ext cx="10249598" cy="2298279"/>
            <a:chOff x="776739" y="4070309"/>
            <a:chExt cx="10249598" cy="2298279"/>
          </a:xfrm>
        </p:grpSpPr>
        <p:sp>
          <p:nvSpPr>
            <p:cNvPr id="161" name="Rectangle 160"/>
            <p:cNvSpPr/>
            <p:nvPr/>
          </p:nvSpPr>
          <p:spPr bwMode="auto">
            <a:xfrm>
              <a:off x="4876084" y="4140763"/>
              <a:ext cx="3007304" cy="2201618"/>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solidFill>
                  <a:srgbClr val="2F3781"/>
                </a:solidFill>
              </a:endParaRPr>
            </a:p>
          </p:txBody>
        </p:sp>
        <p:cxnSp>
          <p:nvCxnSpPr>
            <p:cNvPr id="162" name="Straight Arrow Connector 161"/>
            <p:cNvCxnSpPr/>
            <p:nvPr/>
          </p:nvCxnSpPr>
          <p:spPr>
            <a:xfrm>
              <a:off x="3764822" y="5231805"/>
              <a:ext cx="92544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3" name="Picture 162"/>
            <p:cNvPicPr>
              <a:picLocks noChangeAspect="1"/>
            </p:cNvPicPr>
            <p:nvPr/>
          </p:nvPicPr>
          <p:blipFill>
            <a:blip r:embed="rId3"/>
            <a:stretch>
              <a:fillRect/>
            </a:stretch>
          </p:blipFill>
          <p:spPr>
            <a:xfrm>
              <a:off x="6809603" y="5397069"/>
              <a:ext cx="955299" cy="837727"/>
            </a:xfrm>
            <a:prstGeom prst="rect">
              <a:avLst/>
            </a:prstGeom>
          </p:spPr>
        </p:pic>
        <p:sp>
          <p:nvSpPr>
            <p:cNvPr id="164" name="TextBox 163"/>
            <p:cNvSpPr txBox="1"/>
            <p:nvPr/>
          </p:nvSpPr>
          <p:spPr>
            <a:xfrm>
              <a:off x="776739" y="5904340"/>
              <a:ext cx="663870" cy="343443"/>
            </a:xfrm>
            <a:prstGeom prst="rect">
              <a:avLst/>
            </a:prstGeom>
            <a:noFill/>
          </p:spPr>
          <p:txBody>
            <a:bodyPr wrap="none" rtlCol="0">
              <a:spAutoFit/>
            </a:bodyPr>
            <a:lstStyle/>
            <a:p>
              <a:pPr defTabSz="914225"/>
              <a:r>
                <a:rPr lang="en-US" sz="1600" dirty="0">
                  <a:solidFill>
                    <a:srgbClr val="FFFFFF"/>
                  </a:solidFill>
                </a:rPr>
                <a:t>APPS</a:t>
              </a:r>
            </a:p>
          </p:txBody>
        </p:sp>
        <p:pic>
          <p:nvPicPr>
            <p:cNvPr id="165" name="Picture 164"/>
            <p:cNvPicPr>
              <a:picLocks noChangeAspect="1"/>
            </p:cNvPicPr>
            <p:nvPr/>
          </p:nvPicPr>
          <p:blipFill>
            <a:blip r:embed="rId4">
              <a:lum bright="20000" contrast="40000"/>
            </a:blip>
            <a:stretch>
              <a:fillRect/>
            </a:stretch>
          </p:blipFill>
          <p:spPr>
            <a:xfrm>
              <a:off x="888108" y="4577627"/>
              <a:ext cx="2461632" cy="1428216"/>
            </a:xfrm>
            <a:prstGeom prst="rect">
              <a:avLst/>
            </a:prstGeom>
          </p:spPr>
        </p:pic>
        <p:cxnSp>
          <p:nvCxnSpPr>
            <p:cNvPr id="166" name="Straight Arrow Connector 165"/>
            <p:cNvCxnSpPr/>
            <p:nvPr/>
          </p:nvCxnSpPr>
          <p:spPr>
            <a:xfrm>
              <a:off x="8122155" y="5237873"/>
              <a:ext cx="92544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7" name="Picture 166"/>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19462" y="4070309"/>
              <a:ext cx="1006875" cy="2092063"/>
            </a:xfrm>
            <a:prstGeom prst="rect">
              <a:avLst/>
            </a:prstGeom>
          </p:spPr>
        </p:pic>
        <p:pic>
          <p:nvPicPr>
            <p:cNvPr id="168" name="Picture 167"/>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0800000">
              <a:off x="9286368" y="5092398"/>
              <a:ext cx="749100" cy="304719"/>
            </a:xfrm>
            <a:prstGeom prst="rect">
              <a:avLst/>
            </a:prstGeom>
          </p:spPr>
        </p:pic>
        <p:sp>
          <p:nvSpPr>
            <p:cNvPr id="169" name="TextBox 168"/>
            <p:cNvSpPr txBox="1"/>
            <p:nvPr/>
          </p:nvSpPr>
          <p:spPr>
            <a:xfrm>
              <a:off x="9047600" y="5474106"/>
              <a:ext cx="981989" cy="531737"/>
            </a:xfrm>
            <a:prstGeom prst="rect">
              <a:avLst/>
            </a:prstGeom>
            <a:noFill/>
          </p:spPr>
          <p:txBody>
            <a:bodyPr wrap="none" rtlCol="0">
              <a:spAutoFit/>
            </a:bodyPr>
            <a:lstStyle/>
            <a:p>
              <a:pPr algn="ctr" defTabSz="914225"/>
              <a:r>
                <a:rPr lang="en-US" sz="1400" dirty="0">
                  <a:solidFill>
                    <a:srgbClr val="FFFFFF"/>
                  </a:solidFill>
                </a:rPr>
                <a:t>BACKEND</a:t>
              </a:r>
            </a:p>
            <a:p>
              <a:pPr algn="ctr" defTabSz="914225"/>
              <a:r>
                <a:rPr lang="en-US" sz="1400" dirty="0">
                  <a:solidFill>
                    <a:srgbClr val="FFFFFF"/>
                  </a:solidFill>
                </a:rPr>
                <a:t>SERVICES</a:t>
              </a:r>
            </a:p>
          </p:txBody>
        </p:sp>
        <p:grpSp>
          <p:nvGrpSpPr>
            <p:cNvPr id="170" name="Group 169"/>
            <p:cNvGrpSpPr/>
            <p:nvPr/>
          </p:nvGrpSpPr>
          <p:grpSpPr>
            <a:xfrm>
              <a:off x="4953796" y="5709641"/>
              <a:ext cx="2173894" cy="658947"/>
              <a:chOff x="5284117" y="-23861"/>
              <a:chExt cx="2578830" cy="781691"/>
            </a:xfrm>
          </p:grpSpPr>
          <p:sp>
            <p:nvSpPr>
              <p:cNvPr id="171" name="TextBox 170"/>
              <p:cNvSpPr txBox="1"/>
              <p:nvPr/>
            </p:nvSpPr>
            <p:spPr>
              <a:xfrm>
                <a:off x="5718936" y="-23861"/>
                <a:ext cx="2144011" cy="781691"/>
              </a:xfrm>
              <a:prstGeom prst="rect">
                <a:avLst/>
              </a:prstGeom>
              <a:noFill/>
            </p:spPr>
            <p:txBody>
              <a:bodyPr wrap="square" lIns="179259" tIns="143407" rIns="179259" bIns="143407" rtlCol="0">
                <a:spAutoFit/>
              </a:bodyPr>
              <a:lstStyle/>
              <a:p>
                <a:pPr defTabSz="914225"/>
                <a:r>
                  <a:rPr lang="en-US" sz="1200" b="1" dirty="0">
                    <a:gradFill>
                      <a:gsLst>
                        <a:gs pos="2917">
                          <a:srgbClr val="FFFFFF"/>
                        </a:gs>
                        <a:gs pos="30000">
                          <a:srgbClr val="FFFFFF"/>
                        </a:gs>
                      </a:gsLst>
                      <a:lin ang="5400000" scaled="0"/>
                    </a:gradFill>
                  </a:rPr>
                  <a:t>AZURE API </a:t>
                </a:r>
              </a:p>
              <a:p>
                <a:pPr defTabSz="914225"/>
                <a:r>
                  <a:rPr lang="en-US" sz="1200" b="1" dirty="0">
                    <a:gradFill>
                      <a:gsLst>
                        <a:gs pos="2917">
                          <a:srgbClr val="FFFFFF"/>
                        </a:gs>
                        <a:gs pos="30000">
                          <a:srgbClr val="FFFFFF"/>
                        </a:gs>
                      </a:gsLst>
                      <a:lin ang="5400000" scaled="0"/>
                    </a:gradFill>
                  </a:rPr>
                  <a:t>MANAGEMENT</a:t>
                </a:r>
              </a:p>
            </p:txBody>
          </p:sp>
          <p:pic>
            <p:nvPicPr>
              <p:cNvPr id="172" name="Picture 171"/>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5284117" y="120154"/>
                <a:ext cx="530560" cy="442612"/>
              </a:xfrm>
              <a:prstGeom prst="rect">
                <a:avLst/>
              </a:prstGeom>
            </p:spPr>
          </p:pic>
        </p:grpSp>
      </p:grpSp>
      <p:sp>
        <p:nvSpPr>
          <p:cNvPr id="173" name="TextBox 172"/>
          <p:cNvSpPr txBox="1"/>
          <p:nvPr/>
        </p:nvSpPr>
        <p:spPr>
          <a:xfrm>
            <a:off x="4906073" y="4326936"/>
            <a:ext cx="3212188" cy="1520764"/>
          </a:xfrm>
          <a:prstGeom prst="rect">
            <a:avLst/>
          </a:prstGeom>
          <a:noFill/>
        </p:spPr>
        <p:txBody>
          <a:bodyPr wrap="square" lIns="179285" tIns="143428" rIns="179285" bIns="143428" rtlCol="0">
            <a:spAutoFit/>
          </a:bodyPr>
          <a:lstStyle/>
          <a:p>
            <a:pPr>
              <a:spcAft>
                <a:spcPts val="588"/>
              </a:spcAft>
            </a:pPr>
            <a:r>
              <a:rPr lang="en-US" sz="1200" dirty="0">
                <a:solidFill>
                  <a:schemeClr val="tx1">
                    <a:lumMod val="95000"/>
                  </a:schemeClr>
                </a:solidFill>
                <a:ea typeface="Consolas" charset="0"/>
                <a:cs typeface="Consolas" charset="0"/>
              </a:rPr>
              <a:t>&lt;log-to-</a:t>
            </a:r>
            <a:r>
              <a:rPr lang="en-US" sz="1200" dirty="0" err="1">
                <a:solidFill>
                  <a:schemeClr val="tx1">
                    <a:lumMod val="95000"/>
                  </a:schemeClr>
                </a:solidFill>
                <a:ea typeface="Consolas" charset="0"/>
                <a:cs typeface="Consolas" charset="0"/>
              </a:rPr>
              <a:t>eventhub</a:t>
            </a:r>
            <a:r>
              <a:rPr lang="en-US" sz="1200" dirty="0">
                <a:solidFill>
                  <a:schemeClr val="tx1">
                    <a:lumMod val="95000"/>
                  </a:schemeClr>
                </a:solidFill>
                <a:ea typeface="Consolas" charset="0"/>
                <a:cs typeface="Consolas" charset="0"/>
              </a:rPr>
              <a:t> </a:t>
            </a:r>
          </a:p>
          <a:p>
            <a:pPr>
              <a:spcAft>
                <a:spcPts val="588"/>
              </a:spcAft>
            </a:pPr>
            <a:r>
              <a:rPr lang="en-US" sz="1200" dirty="0">
                <a:solidFill>
                  <a:schemeClr val="tx1">
                    <a:lumMod val="95000"/>
                  </a:schemeClr>
                </a:solidFill>
                <a:ea typeface="Consolas" charset="0"/>
                <a:cs typeface="Consolas" charset="0"/>
              </a:rPr>
              <a:t>        logger-id=“id”</a:t>
            </a:r>
          </a:p>
          <a:p>
            <a:pPr>
              <a:spcAft>
                <a:spcPts val="588"/>
              </a:spcAft>
            </a:pPr>
            <a:r>
              <a:rPr lang="en-US" sz="1200" dirty="0">
                <a:solidFill>
                  <a:schemeClr val="tx1">
                    <a:lumMod val="95000"/>
                  </a:schemeClr>
                </a:solidFill>
                <a:ea typeface="Consolas" charset="0"/>
                <a:cs typeface="Consolas" charset="0"/>
              </a:rPr>
              <a:t>        partition-key=“@(expression)”&gt;</a:t>
            </a:r>
          </a:p>
          <a:p>
            <a:pPr>
              <a:spcAft>
                <a:spcPts val="588"/>
              </a:spcAft>
            </a:pPr>
            <a:r>
              <a:rPr lang="en-US" sz="1200" dirty="0">
                <a:solidFill>
                  <a:schemeClr val="tx1">
                    <a:lumMod val="95000"/>
                  </a:schemeClr>
                </a:solidFill>
                <a:ea typeface="Consolas" charset="0"/>
                <a:cs typeface="Consolas" charset="0"/>
              </a:rPr>
              <a:t>    @{expression}</a:t>
            </a:r>
          </a:p>
          <a:p>
            <a:pPr>
              <a:spcAft>
                <a:spcPts val="588"/>
              </a:spcAft>
            </a:pPr>
            <a:r>
              <a:rPr lang="en-US" sz="1200" dirty="0">
                <a:solidFill>
                  <a:schemeClr val="tx1">
                    <a:lumMod val="95000"/>
                  </a:schemeClr>
                </a:solidFill>
                <a:ea typeface="Consolas" charset="0"/>
                <a:cs typeface="Consolas" charset="0"/>
              </a:rPr>
              <a:t>&lt;/log-to-</a:t>
            </a:r>
            <a:r>
              <a:rPr lang="en-US" sz="1200" dirty="0" err="1">
                <a:solidFill>
                  <a:schemeClr val="tx1">
                    <a:lumMod val="95000"/>
                  </a:schemeClr>
                </a:solidFill>
                <a:ea typeface="Consolas" charset="0"/>
                <a:cs typeface="Consolas" charset="0"/>
              </a:rPr>
              <a:t>eventhub</a:t>
            </a:r>
            <a:r>
              <a:rPr lang="en-US" sz="1200" dirty="0">
                <a:solidFill>
                  <a:schemeClr val="tx1">
                    <a:lumMod val="95000"/>
                  </a:schemeClr>
                </a:solidFill>
                <a:ea typeface="Consolas" charset="0"/>
                <a:cs typeface="Consolas" charset="0"/>
              </a:rPr>
              <a:t>&gt;</a:t>
            </a:r>
          </a:p>
        </p:txBody>
      </p:sp>
      <p:grpSp>
        <p:nvGrpSpPr>
          <p:cNvPr id="174" name="Group 173"/>
          <p:cNvGrpSpPr/>
          <p:nvPr/>
        </p:nvGrpSpPr>
        <p:grpSpPr>
          <a:xfrm>
            <a:off x="6912093" y="1625755"/>
            <a:ext cx="3539856" cy="942964"/>
            <a:chOff x="6840653" y="1497163"/>
            <a:chExt cx="3539856" cy="942964"/>
          </a:xfrm>
        </p:grpSpPr>
        <p:pic>
          <p:nvPicPr>
            <p:cNvPr id="175" name="Picture 174"/>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09087" y="1840809"/>
              <a:ext cx="676153" cy="599318"/>
            </a:xfrm>
            <a:prstGeom prst="rect">
              <a:avLst/>
            </a:prstGeom>
          </p:spPr>
        </p:pic>
        <p:pic>
          <p:nvPicPr>
            <p:cNvPr id="176" name="Picture 175"/>
            <p:cNvPicPr>
              <a:picLocks noChangeAspect="1"/>
            </p:cNvPicPr>
            <p:nvPr/>
          </p:nvPicPr>
          <p:blipFill>
            <a:blip r:embed="rId9"/>
            <a:stretch>
              <a:fillRect/>
            </a:stretch>
          </p:blipFill>
          <p:spPr>
            <a:xfrm>
              <a:off x="9653720" y="1840809"/>
              <a:ext cx="599318" cy="599318"/>
            </a:xfrm>
            <a:prstGeom prst="rect">
              <a:avLst/>
            </a:prstGeom>
          </p:spPr>
        </p:pic>
        <p:cxnSp>
          <p:nvCxnSpPr>
            <p:cNvPr id="177" name="Straight Arrow Connector 176"/>
            <p:cNvCxnSpPr/>
            <p:nvPr/>
          </p:nvCxnSpPr>
          <p:spPr>
            <a:xfrm>
              <a:off x="6840653" y="2140468"/>
              <a:ext cx="78313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7417679" y="1499583"/>
              <a:ext cx="1458973" cy="301727"/>
            </a:xfrm>
            <a:prstGeom prst="rect">
              <a:avLst/>
            </a:prstGeom>
            <a:noFill/>
          </p:spPr>
          <p:txBody>
            <a:bodyPr wrap="none" rtlCol="0">
              <a:spAutoFit/>
            </a:bodyPr>
            <a:lstStyle/>
            <a:p>
              <a:pPr algn="ctr" defTabSz="914225"/>
              <a:r>
                <a:rPr lang="en-US" sz="1372" dirty="0">
                  <a:solidFill>
                    <a:srgbClr val="FFFFFF"/>
                  </a:solidFill>
                </a:rPr>
                <a:t>Stream Analytics</a:t>
              </a:r>
            </a:p>
          </p:txBody>
        </p:sp>
        <p:sp>
          <p:nvSpPr>
            <p:cNvPr id="179" name="TextBox 178"/>
            <p:cNvSpPr txBox="1"/>
            <p:nvPr/>
          </p:nvSpPr>
          <p:spPr>
            <a:xfrm>
              <a:off x="9526247" y="1497163"/>
              <a:ext cx="854262" cy="301727"/>
            </a:xfrm>
            <a:prstGeom prst="rect">
              <a:avLst/>
            </a:prstGeom>
            <a:noFill/>
          </p:spPr>
          <p:txBody>
            <a:bodyPr wrap="none" rtlCol="0">
              <a:spAutoFit/>
            </a:bodyPr>
            <a:lstStyle/>
            <a:p>
              <a:pPr algn="ctr" defTabSz="914225"/>
              <a:r>
                <a:rPr lang="en-US" sz="1372" dirty="0">
                  <a:solidFill>
                    <a:srgbClr val="FFFFFF"/>
                  </a:solidFill>
                </a:rPr>
                <a:t>Power BI</a:t>
              </a:r>
            </a:p>
          </p:txBody>
        </p:sp>
        <p:cxnSp>
          <p:nvCxnSpPr>
            <p:cNvPr id="180" name="Straight Arrow Connector 179"/>
            <p:cNvCxnSpPr/>
            <p:nvPr/>
          </p:nvCxnSpPr>
          <p:spPr>
            <a:xfrm>
              <a:off x="8696421" y="2140468"/>
              <a:ext cx="78313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p:nvGrpSpPr>
        <p:grpSpPr>
          <a:xfrm>
            <a:off x="5942523" y="1629181"/>
            <a:ext cx="2905238" cy="2521754"/>
            <a:chOff x="5871083" y="1500589"/>
            <a:chExt cx="2905238" cy="2521754"/>
          </a:xfrm>
        </p:grpSpPr>
        <p:pic>
          <p:nvPicPr>
            <p:cNvPr id="182" name="Picture 181"/>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081129" y="1842511"/>
              <a:ext cx="585166" cy="597617"/>
            </a:xfrm>
            <a:prstGeom prst="rect">
              <a:avLst/>
            </a:prstGeom>
          </p:spPr>
        </p:pic>
        <p:sp>
          <p:nvSpPr>
            <p:cNvPr id="183" name="TextBox 182"/>
            <p:cNvSpPr txBox="1"/>
            <p:nvPr/>
          </p:nvSpPr>
          <p:spPr>
            <a:xfrm>
              <a:off x="5871083" y="1500589"/>
              <a:ext cx="983188" cy="301727"/>
            </a:xfrm>
            <a:prstGeom prst="rect">
              <a:avLst/>
            </a:prstGeom>
            <a:noFill/>
          </p:spPr>
          <p:txBody>
            <a:bodyPr wrap="none" rtlCol="0">
              <a:spAutoFit/>
            </a:bodyPr>
            <a:lstStyle/>
            <a:p>
              <a:pPr algn="ctr" defTabSz="914225"/>
              <a:r>
                <a:rPr lang="en-US" sz="1372" dirty="0">
                  <a:solidFill>
                    <a:srgbClr val="FFFFFF"/>
                  </a:solidFill>
                </a:rPr>
                <a:t>Event Hub</a:t>
              </a:r>
            </a:p>
          </p:txBody>
        </p:sp>
        <p:cxnSp>
          <p:nvCxnSpPr>
            <p:cNvPr id="184" name="Straight Arrow Connector 183"/>
            <p:cNvCxnSpPr/>
            <p:nvPr/>
          </p:nvCxnSpPr>
          <p:spPr>
            <a:xfrm flipV="1">
              <a:off x="6386324" y="2637199"/>
              <a:ext cx="0" cy="138514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7249209" y="3172924"/>
              <a:ext cx="1527112" cy="301727"/>
            </a:xfrm>
            <a:prstGeom prst="rect">
              <a:avLst/>
            </a:prstGeom>
            <a:noFill/>
          </p:spPr>
          <p:txBody>
            <a:bodyPr wrap="none" rtlCol="0">
              <a:spAutoFit/>
            </a:bodyPr>
            <a:lstStyle/>
            <a:p>
              <a:pPr algn="ctr" defTabSz="914225"/>
              <a:r>
                <a:rPr lang="en-US" sz="1372">
                  <a:solidFill>
                    <a:srgbClr val="FFFFFF"/>
                  </a:solidFill>
                </a:rPr>
                <a:t>JSON, XML, CSV...</a:t>
              </a:r>
              <a:endParaRPr lang="en-US" sz="1372" dirty="0">
                <a:solidFill>
                  <a:srgbClr val="FFFFFF"/>
                </a:solidFill>
              </a:endParaRPr>
            </a:p>
          </p:txBody>
        </p:sp>
        <p:pic>
          <p:nvPicPr>
            <p:cNvPr id="186" name="Picture 185"/>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555237" y="2969801"/>
              <a:ext cx="707975" cy="707975"/>
            </a:xfrm>
            <a:prstGeom prst="rect">
              <a:avLst/>
            </a:prstGeom>
          </p:spPr>
        </p:pic>
      </p:grpSp>
      <p:grpSp>
        <p:nvGrpSpPr>
          <p:cNvPr id="187" name="Group 186"/>
          <p:cNvGrpSpPr/>
          <p:nvPr/>
        </p:nvGrpSpPr>
        <p:grpSpPr>
          <a:xfrm>
            <a:off x="849534" y="1004623"/>
            <a:ext cx="4970250" cy="1096419"/>
            <a:chOff x="849534" y="1004623"/>
            <a:chExt cx="4970250" cy="1096419"/>
          </a:xfrm>
        </p:grpSpPr>
        <p:cxnSp>
          <p:nvCxnSpPr>
            <p:cNvPr id="188" name="Straight Arrow Connector 187"/>
            <p:cNvCxnSpPr/>
            <p:nvPr/>
          </p:nvCxnSpPr>
          <p:spPr>
            <a:xfrm flipH="1" flipV="1">
              <a:off x="5128717" y="1599724"/>
              <a:ext cx="691067" cy="50131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9" name="Group 188"/>
            <p:cNvGrpSpPr/>
            <p:nvPr/>
          </p:nvGrpSpPr>
          <p:grpSpPr>
            <a:xfrm>
              <a:off x="849534" y="1004623"/>
              <a:ext cx="4273123" cy="910712"/>
              <a:chOff x="849534" y="1004623"/>
              <a:chExt cx="4273123" cy="910712"/>
            </a:xfrm>
          </p:grpSpPr>
          <p:pic>
            <p:nvPicPr>
              <p:cNvPr id="190" name="Picture 189"/>
              <p:cNvPicPr>
                <a:picLocks noChangeAspect="1"/>
              </p:cNvPicPr>
              <p:nvPr/>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45624" y="1320543"/>
                <a:ext cx="585166" cy="572716"/>
              </a:xfrm>
              <a:prstGeom prst="rect">
                <a:avLst/>
              </a:prstGeom>
            </p:spPr>
          </p:pic>
          <p:pic>
            <p:nvPicPr>
              <p:cNvPr id="191" name="Picture 190"/>
              <p:cNvPicPr>
                <a:picLocks noChangeAspect="1"/>
              </p:cNvPicPr>
              <p:nvPr/>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58507" y="1317718"/>
                <a:ext cx="597617" cy="597617"/>
              </a:xfrm>
              <a:prstGeom prst="rect">
                <a:avLst/>
              </a:prstGeom>
            </p:spPr>
          </p:pic>
          <p:cxnSp>
            <p:nvCxnSpPr>
              <p:cNvPr id="192" name="Straight Arrow Connector 191"/>
              <p:cNvCxnSpPr/>
              <p:nvPr/>
            </p:nvCxnSpPr>
            <p:spPr>
              <a:xfrm flipH="1" flipV="1">
                <a:off x="2059545" y="1604078"/>
                <a:ext cx="667662" cy="1244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2507168" y="1010134"/>
                <a:ext cx="1261531" cy="301727"/>
              </a:xfrm>
              <a:prstGeom prst="rect">
                <a:avLst/>
              </a:prstGeom>
              <a:noFill/>
            </p:spPr>
            <p:txBody>
              <a:bodyPr wrap="none" rtlCol="0">
                <a:spAutoFit/>
              </a:bodyPr>
              <a:lstStyle/>
              <a:p>
                <a:pPr algn="ctr" defTabSz="914225"/>
                <a:r>
                  <a:rPr lang="en-US" sz="1372" dirty="0">
                    <a:solidFill>
                      <a:srgbClr val="FFFFFF"/>
                    </a:solidFill>
                  </a:rPr>
                  <a:t>SQL Database</a:t>
                </a:r>
              </a:p>
            </p:txBody>
          </p:sp>
          <p:sp>
            <p:nvSpPr>
              <p:cNvPr id="194" name="TextBox 193"/>
              <p:cNvSpPr txBox="1"/>
              <p:nvPr/>
            </p:nvSpPr>
            <p:spPr>
              <a:xfrm>
                <a:off x="849534" y="1004623"/>
                <a:ext cx="1563760" cy="301727"/>
              </a:xfrm>
              <a:prstGeom prst="rect">
                <a:avLst/>
              </a:prstGeom>
              <a:noFill/>
            </p:spPr>
            <p:txBody>
              <a:bodyPr wrap="none" rtlCol="0">
                <a:spAutoFit/>
              </a:bodyPr>
              <a:lstStyle/>
              <a:p>
                <a:pPr algn="ctr" defTabSz="914225"/>
                <a:r>
                  <a:rPr lang="en-US" sz="1372" dirty="0">
                    <a:solidFill>
                      <a:srgbClr val="FFFFFF"/>
                    </a:solidFill>
                  </a:rPr>
                  <a:t>Machine Learning</a:t>
                </a:r>
              </a:p>
            </p:txBody>
          </p:sp>
          <p:pic>
            <p:nvPicPr>
              <p:cNvPr id="195" name="Picture 19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85372" y="1319958"/>
                <a:ext cx="618249" cy="589324"/>
              </a:xfrm>
              <a:prstGeom prst="rect">
                <a:avLst/>
              </a:prstGeom>
            </p:spPr>
          </p:pic>
          <p:cxnSp>
            <p:nvCxnSpPr>
              <p:cNvPr id="196" name="Straight Arrow Connector 195"/>
              <p:cNvCxnSpPr/>
              <p:nvPr/>
            </p:nvCxnSpPr>
            <p:spPr>
              <a:xfrm flipH="1" flipV="1">
                <a:off x="3568427" y="1613887"/>
                <a:ext cx="667662" cy="1244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4266332" y="1018782"/>
                <a:ext cx="856325" cy="303481"/>
              </a:xfrm>
              <a:prstGeom prst="rect">
                <a:avLst/>
              </a:prstGeom>
              <a:noFill/>
            </p:spPr>
            <p:txBody>
              <a:bodyPr wrap="none" rtlCol="0">
                <a:spAutoFit/>
              </a:bodyPr>
              <a:lstStyle/>
              <a:p>
                <a:pPr algn="ctr" defTabSz="914225"/>
                <a:r>
                  <a:rPr lang="en-US" sz="1372" dirty="0">
                    <a:solidFill>
                      <a:srgbClr val="FFFFFF"/>
                    </a:solidFill>
                  </a:rPr>
                  <a:t>Function</a:t>
                </a:r>
              </a:p>
            </p:txBody>
          </p:sp>
        </p:grpSp>
      </p:grpSp>
      <p:grpSp>
        <p:nvGrpSpPr>
          <p:cNvPr id="198" name="Group 197"/>
          <p:cNvGrpSpPr/>
          <p:nvPr/>
        </p:nvGrpSpPr>
        <p:grpSpPr>
          <a:xfrm>
            <a:off x="869472" y="2206959"/>
            <a:ext cx="4950313" cy="976152"/>
            <a:chOff x="869472" y="2206959"/>
            <a:chExt cx="4950313" cy="976152"/>
          </a:xfrm>
        </p:grpSpPr>
        <p:pic>
          <p:nvPicPr>
            <p:cNvPr id="199" name="Picture 198"/>
            <p:cNvPicPr>
              <a:picLocks noChangeAspect="1"/>
            </p:cNvPicPr>
            <p:nvPr/>
          </p:nvPicPr>
          <p:blipFill>
            <a:blip r:embed="rId1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5555" y="2549128"/>
              <a:ext cx="620201" cy="633983"/>
            </a:xfrm>
            <a:prstGeom prst="rect">
              <a:avLst/>
            </a:prstGeom>
          </p:spPr>
        </p:pic>
        <p:pic>
          <p:nvPicPr>
            <p:cNvPr id="200" name="Picture 199"/>
            <p:cNvPicPr>
              <a:picLocks noChangeAspect="1"/>
            </p:cNvPicPr>
            <p:nvPr/>
          </p:nvPicPr>
          <p:blipFill>
            <a:blip r:embed="rId1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49959" y="2549128"/>
              <a:ext cx="647191" cy="633983"/>
            </a:xfrm>
            <a:prstGeom prst="rect">
              <a:avLst/>
            </a:prstGeom>
          </p:spPr>
        </p:pic>
        <p:cxnSp>
          <p:nvCxnSpPr>
            <p:cNvPr id="201" name="Straight Arrow Connector 200"/>
            <p:cNvCxnSpPr/>
            <p:nvPr/>
          </p:nvCxnSpPr>
          <p:spPr>
            <a:xfrm flipH="1">
              <a:off x="5081220" y="2445323"/>
              <a:ext cx="738565" cy="42783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flipH="1" flipV="1">
              <a:off x="2049315" y="2846489"/>
              <a:ext cx="667662" cy="1244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869472" y="2215736"/>
              <a:ext cx="1503289" cy="301727"/>
            </a:xfrm>
            <a:prstGeom prst="rect">
              <a:avLst/>
            </a:prstGeom>
            <a:noFill/>
          </p:spPr>
          <p:txBody>
            <a:bodyPr wrap="none" rtlCol="0">
              <a:spAutoFit/>
            </a:bodyPr>
            <a:lstStyle/>
            <a:p>
              <a:pPr algn="ctr" defTabSz="914225"/>
              <a:r>
                <a:rPr lang="en-US" sz="1372">
                  <a:solidFill>
                    <a:srgbClr val="FFFFFF"/>
                  </a:solidFill>
                </a:rPr>
                <a:t>Data Late Cluster</a:t>
              </a:r>
              <a:endParaRPr lang="en-US" sz="1372" dirty="0">
                <a:solidFill>
                  <a:srgbClr val="FFFFFF"/>
                </a:solidFill>
              </a:endParaRPr>
            </a:p>
          </p:txBody>
        </p:sp>
        <p:sp>
          <p:nvSpPr>
            <p:cNvPr id="204" name="TextBox 203"/>
            <p:cNvSpPr txBox="1"/>
            <p:nvPr/>
          </p:nvSpPr>
          <p:spPr>
            <a:xfrm>
              <a:off x="2415623" y="2206959"/>
              <a:ext cx="1589658" cy="301727"/>
            </a:xfrm>
            <a:prstGeom prst="rect">
              <a:avLst/>
            </a:prstGeom>
            <a:noFill/>
          </p:spPr>
          <p:txBody>
            <a:bodyPr wrap="none" rtlCol="0">
              <a:spAutoFit/>
            </a:bodyPr>
            <a:lstStyle/>
            <a:p>
              <a:pPr algn="ctr" defTabSz="914225"/>
              <a:r>
                <a:rPr lang="en-US" sz="1372" dirty="0">
                  <a:solidFill>
                    <a:srgbClr val="FFFFFF"/>
                  </a:solidFill>
                </a:rPr>
                <a:t>Data Lake Storage</a:t>
              </a:r>
            </a:p>
          </p:txBody>
        </p:sp>
        <p:pic>
          <p:nvPicPr>
            <p:cNvPr id="205" name="Picture 204"/>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42639" y="2549128"/>
              <a:ext cx="676153" cy="599318"/>
            </a:xfrm>
            <a:prstGeom prst="rect">
              <a:avLst/>
            </a:prstGeom>
          </p:spPr>
        </p:pic>
        <p:sp>
          <p:nvSpPr>
            <p:cNvPr id="206" name="TextBox 205"/>
            <p:cNvSpPr txBox="1"/>
            <p:nvPr/>
          </p:nvSpPr>
          <p:spPr>
            <a:xfrm>
              <a:off x="3951231" y="2222190"/>
              <a:ext cx="1458973" cy="301727"/>
            </a:xfrm>
            <a:prstGeom prst="rect">
              <a:avLst/>
            </a:prstGeom>
            <a:noFill/>
          </p:spPr>
          <p:txBody>
            <a:bodyPr wrap="none" rtlCol="0">
              <a:spAutoFit/>
            </a:bodyPr>
            <a:lstStyle/>
            <a:p>
              <a:pPr algn="ctr" defTabSz="914225"/>
              <a:r>
                <a:rPr lang="en-US" sz="1372" dirty="0">
                  <a:solidFill>
                    <a:srgbClr val="FFFFFF"/>
                  </a:solidFill>
                </a:rPr>
                <a:t>Stream Analytics</a:t>
              </a:r>
            </a:p>
          </p:txBody>
        </p:sp>
        <p:cxnSp>
          <p:nvCxnSpPr>
            <p:cNvPr id="207" name="Straight Arrow Connector 206"/>
            <p:cNvCxnSpPr/>
            <p:nvPr/>
          </p:nvCxnSpPr>
          <p:spPr>
            <a:xfrm flipH="1" flipV="1">
              <a:off x="3577550" y="2852713"/>
              <a:ext cx="667662" cy="1244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p:nvGrpSpPr>
        <p:grpSpPr>
          <a:xfrm>
            <a:off x="5941956" y="118727"/>
            <a:ext cx="970137" cy="1495160"/>
            <a:chOff x="5941956" y="118727"/>
            <a:chExt cx="970137" cy="1495160"/>
          </a:xfrm>
        </p:grpSpPr>
        <p:cxnSp>
          <p:nvCxnSpPr>
            <p:cNvPr id="209" name="Straight Arrow Connector 208"/>
            <p:cNvCxnSpPr/>
            <p:nvPr/>
          </p:nvCxnSpPr>
          <p:spPr>
            <a:xfrm flipV="1">
              <a:off x="6460347" y="1135454"/>
              <a:ext cx="0" cy="47843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0" name="Picture 209"/>
            <p:cNvPicPr>
              <a:picLocks noChangeAspect="1"/>
            </p:cNvPicPr>
            <p:nvPr/>
          </p:nvPicPr>
          <p:blipFill>
            <a:blip r:embed="rId1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116614" y="433098"/>
              <a:ext cx="635005" cy="643146"/>
            </a:xfrm>
            <a:prstGeom prst="rect">
              <a:avLst/>
            </a:prstGeom>
          </p:spPr>
        </p:pic>
        <p:sp>
          <p:nvSpPr>
            <p:cNvPr id="211" name="TextBox 210"/>
            <p:cNvSpPr txBox="1"/>
            <p:nvPr/>
          </p:nvSpPr>
          <p:spPr>
            <a:xfrm>
              <a:off x="5941956" y="118727"/>
              <a:ext cx="970137" cy="303481"/>
            </a:xfrm>
            <a:prstGeom prst="rect">
              <a:avLst/>
            </a:prstGeom>
            <a:noFill/>
          </p:spPr>
          <p:txBody>
            <a:bodyPr wrap="none" rtlCol="0">
              <a:spAutoFit/>
            </a:bodyPr>
            <a:lstStyle/>
            <a:p>
              <a:pPr algn="ctr" defTabSz="914225"/>
              <a:r>
                <a:rPr lang="en-US" sz="1372" dirty="0">
                  <a:solidFill>
                    <a:srgbClr val="FFFFFF"/>
                  </a:solidFill>
                </a:rPr>
                <a:t>Logic App</a:t>
              </a:r>
            </a:p>
          </p:txBody>
        </p:sp>
      </p:grpSp>
    </p:spTree>
    <p:extLst>
      <p:ext uri="{BB962C8B-B14F-4D97-AF65-F5344CB8AC3E}">
        <p14:creationId xmlns:p14="http://schemas.microsoft.com/office/powerpoint/2010/main" val="200107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API Management?</a:t>
            </a:r>
          </a:p>
        </p:txBody>
      </p:sp>
      <p:pic>
        <p:nvPicPr>
          <p:cNvPr id="2054" name="Picture 6" descr="http://moveoveraverage.com/wp-content/uploads/2014/07/bouncer.png"/>
          <p:cNvPicPr>
            <a:picLocks noChangeAspect="1" noChangeArrowheads="1"/>
          </p:cNvPicPr>
          <p:nvPr/>
        </p:nvPicPr>
        <p:blipFill rotWithShape="1">
          <a:blip r:embed="rId3">
            <a:extLst>
              <a:ext uri="{28A0092B-C50C-407E-A947-70E740481C1C}">
                <a14:useLocalDpi xmlns:a14="http://schemas.microsoft.com/office/drawing/2010/main" val="0"/>
              </a:ext>
            </a:extLst>
          </a:blip>
          <a:srcRect r="26203"/>
          <a:stretch/>
        </p:blipFill>
        <p:spPr bwMode="auto">
          <a:xfrm>
            <a:off x="6379613" y="725437"/>
            <a:ext cx="5839605" cy="613256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p:cNvSpPr txBox="1">
            <a:spLocks/>
          </p:cNvSpPr>
          <p:nvPr/>
        </p:nvSpPr>
        <p:spPr>
          <a:xfrm>
            <a:off x="906978" y="3259767"/>
            <a:ext cx="8874849" cy="12745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solidFill>
                  <a:schemeClr val="bg2">
                    <a:lumMod val="25000"/>
                  </a:schemeClr>
                </a:solidFill>
              </a:rPr>
              <a:t>API Management</a:t>
            </a:r>
            <a:endParaRPr lang="pt-PT" sz="6000" dirty="0">
              <a:solidFill>
                <a:schemeClr val="bg2">
                  <a:lumMod val="25000"/>
                </a:schemeClr>
              </a:solidFill>
            </a:endParaRPr>
          </a:p>
        </p:txBody>
      </p:sp>
      <p:sp>
        <p:nvSpPr>
          <p:cNvPr id="5" name="Title 3"/>
          <p:cNvSpPr txBox="1">
            <a:spLocks/>
          </p:cNvSpPr>
          <p:nvPr/>
        </p:nvSpPr>
        <p:spPr>
          <a:xfrm>
            <a:off x="784146" y="1939121"/>
            <a:ext cx="4206383" cy="152349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11500">
                <a:solidFill>
                  <a:schemeClr val="bg2">
                    <a:lumMod val="25000"/>
                  </a:schemeClr>
                </a:solidFill>
              </a:rPr>
              <a:t>Demo</a:t>
            </a:r>
            <a:endParaRPr lang="pt-PT" dirty="0">
              <a:solidFill>
                <a:schemeClr val="bg2">
                  <a:lumMod val="25000"/>
                </a:schemeClr>
              </a:solidFill>
            </a:endParaRPr>
          </a:p>
        </p:txBody>
      </p:sp>
    </p:spTree>
    <p:extLst>
      <p:ext uri="{BB962C8B-B14F-4D97-AF65-F5344CB8AC3E}">
        <p14:creationId xmlns:p14="http://schemas.microsoft.com/office/powerpoint/2010/main" val="227314588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pt-PT" dirty="0"/>
          </a:p>
        </p:txBody>
      </p:sp>
      <p:sp>
        <p:nvSpPr>
          <p:cNvPr id="3" name="Subtitle 6"/>
          <p:cNvSpPr txBox="1">
            <a:spLocks/>
          </p:cNvSpPr>
          <p:nvPr/>
        </p:nvSpPr>
        <p:spPr>
          <a:xfrm>
            <a:off x="378010" y="3358408"/>
            <a:ext cx="10515216" cy="2669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endParaRPr lang="en-US" sz="2353" dirty="0"/>
          </a:p>
        </p:txBody>
      </p:sp>
    </p:spTree>
    <p:extLst>
      <p:ext uri="{BB962C8B-B14F-4D97-AF65-F5344CB8AC3E}">
        <p14:creationId xmlns:p14="http://schemas.microsoft.com/office/powerpoint/2010/main" val="263337009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76552" y="4430923"/>
            <a:ext cx="9902106" cy="2385692"/>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00764" y="4430924"/>
            <a:ext cx="9790474" cy="715733"/>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indent="-451306" defTabSz="896386">
              <a:lnSpc>
                <a:spcPct val="90000"/>
              </a:lnSpc>
              <a:spcBef>
                <a:spcPct val="20000"/>
              </a:spcBef>
              <a:buSzPct val="90000"/>
              <a:buBlip>
                <a:blip r:embed="rId5"/>
              </a:buBlip>
              <a:defRPr/>
            </a:pPr>
            <a:endParaRPr lang="en-US" sz="2353" dirty="0">
              <a:gradFill>
                <a:gsLst>
                  <a:gs pos="0">
                    <a:srgbClr val="FFFFFF"/>
                  </a:gs>
                  <a:gs pos="100000">
                    <a:srgbClr val="FFFFFF"/>
                  </a:gs>
                </a:gsLst>
                <a:lin ang="5400000" scaled="0"/>
              </a:gradFill>
            </a:endParaRPr>
          </a:p>
        </p:txBody>
      </p:sp>
      <p:grpSp>
        <p:nvGrpSpPr>
          <p:cNvPr id="4" name="Group 3"/>
          <p:cNvGrpSpPr/>
          <p:nvPr/>
        </p:nvGrpSpPr>
        <p:grpSpPr>
          <a:xfrm>
            <a:off x="3927610" y="1805374"/>
            <a:ext cx="7060021" cy="2631473"/>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indent="-451306" defTabSz="896386">
                <a:lnSpc>
                  <a:spcPct val="90000"/>
                </a:lnSpc>
                <a:spcBef>
                  <a:spcPct val="20000"/>
                </a:spcBef>
                <a:buSzPct val="90000"/>
                <a:buBlip>
                  <a:blip r:embed="rId5"/>
                </a:buBlip>
                <a:defRPr/>
              </a:pPr>
              <a:endParaRPr lang="en-US" sz="2353" dirty="0">
                <a:gradFill>
                  <a:gsLst>
                    <a:gs pos="0">
                      <a:srgbClr val="FFFFFF"/>
                    </a:gs>
                    <a:gs pos="100000">
                      <a:srgbClr val="FFFFFF"/>
                    </a:gs>
                  </a:gsLst>
                  <a:lin ang="5400000" scaled="0"/>
                </a:gradFill>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43475" lvl="1" indent="-395281" defTabSz="896386">
                <a:lnSpc>
                  <a:spcPct val="90000"/>
                </a:lnSpc>
                <a:spcBef>
                  <a:spcPct val="20000"/>
                </a:spcBef>
                <a:buSzPct val="105000"/>
                <a:buBlip>
                  <a:blip r:embed="rId6"/>
                </a:buBlip>
                <a:defRPr/>
              </a:pPr>
              <a:r>
                <a:rPr lang="en-US" sz="2353" dirty="0">
                  <a:solidFill>
                    <a:srgbClr val="FFFFFF">
                      <a:alpha val="99000"/>
                    </a:srgbClr>
                  </a:solidFill>
                </a:rPr>
                <a:t>sandro.pereira@devscope.net</a:t>
              </a:r>
            </a:p>
            <a:p>
              <a:pPr marL="843475" lvl="1" indent="-395281" defTabSz="896386">
                <a:lnSpc>
                  <a:spcPct val="90000"/>
                </a:lnSpc>
                <a:spcBef>
                  <a:spcPct val="20000"/>
                </a:spcBef>
                <a:buSzPct val="105000"/>
                <a:buBlip>
                  <a:blip r:embed="rId6"/>
                </a:buBlip>
                <a:defRPr/>
              </a:pPr>
              <a:r>
                <a:rPr lang="en-US" sz="2353" noProof="1">
                  <a:solidFill>
                    <a:srgbClr val="FFFFFF">
                      <a:alpha val="99000"/>
                    </a:srgbClr>
                  </a:solidFill>
                </a:rPr>
                <a:t>linkedin.com/in/sandropereira</a:t>
              </a:r>
            </a:p>
            <a:p>
              <a:pPr marL="843475" lvl="1" indent="-395281" defTabSz="896386">
                <a:lnSpc>
                  <a:spcPct val="90000"/>
                </a:lnSpc>
                <a:spcBef>
                  <a:spcPct val="20000"/>
                </a:spcBef>
                <a:buSzPct val="105000"/>
                <a:buBlip>
                  <a:blip r:embed="rId6"/>
                </a:buBlip>
                <a:defRPr/>
              </a:pPr>
              <a:r>
                <a:rPr lang="en-US" sz="2353" dirty="0">
                  <a:solidFill>
                    <a:srgbClr val="FFFFFF">
                      <a:alpha val="99000"/>
                    </a:srgbClr>
                  </a:solidFill>
                </a:rPr>
                <a:t>@sandro_asp </a:t>
              </a:r>
            </a:p>
            <a:p>
              <a:pPr marL="843475" lvl="1" indent="-395281" defTabSz="896386">
                <a:lnSpc>
                  <a:spcPct val="90000"/>
                </a:lnSpc>
                <a:spcBef>
                  <a:spcPct val="20000"/>
                </a:spcBef>
                <a:buSzPct val="105000"/>
                <a:buBlip>
                  <a:blip r:embed="rId6"/>
                </a:buBlip>
                <a:defRPr/>
              </a:pPr>
              <a:r>
                <a:rPr lang="en-US" sz="2353" dirty="0">
                  <a:solidFill>
                    <a:srgbClr val="FFFFFF">
                      <a:alpha val="99000"/>
                    </a:srgbClr>
                  </a:solidFill>
                </a:rPr>
                <a:t>sandroaspbiztalkblog.wordpress.com</a:t>
              </a:r>
            </a:p>
          </p:txBody>
        </p:sp>
      </p:grpSp>
      <p:sp>
        <p:nvSpPr>
          <p:cNvPr id="7" name="Title 1"/>
          <p:cNvSpPr>
            <a:spLocks noGrp="1"/>
          </p:cNvSpPr>
          <p:nvPr/>
        </p:nvSpPr>
        <p:spPr>
          <a:xfrm>
            <a:off x="432512" y="360845"/>
            <a:ext cx="3616307" cy="13034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896350">
              <a:defRPr/>
            </a:pPr>
            <a:r>
              <a:rPr lang="en-US" sz="9411" b="1" spc="-98" dirty="0"/>
              <a:t>Thanks</a:t>
            </a:r>
            <a:endParaRPr lang="en-US" sz="4313" spc="-98" dirty="0">
              <a:gradFill flip="none" rotWithShape="1">
                <a:gsLst>
                  <a:gs pos="0">
                    <a:srgbClr val="FFFFFF"/>
                  </a:gs>
                  <a:gs pos="86000">
                    <a:srgbClr val="FFFFFF"/>
                  </a:gs>
                </a:gsLst>
                <a:lin ang="5400000" scaled="0"/>
                <a:tileRect/>
              </a:gradFill>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7157" y="1805374"/>
            <a:ext cx="2730453" cy="2631474"/>
          </a:xfrm>
          <a:prstGeom prst="rect">
            <a:avLst/>
          </a:prstGeom>
        </p:spPr>
      </p:pic>
      <p:sp>
        <p:nvSpPr>
          <p:cNvPr id="12" name="Text Placeholder 30"/>
          <p:cNvSpPr txBox="1">
            <a:spLocks/>
          </p:cNvSpPr>
          <p:nvPr/>
        </p:nvSpPr>
        <p:spPr>
          <a:xfrm>
            <a:off x="8496145" y="4487887"/>
            <a:ext cx="2903415" cy="821723"/>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896386">
              <a:defRPr/>
            </a:pPr>
            <a:r>
              <a:rPr lang="pt-PT" sz="1961" b="1" kern="0" dirty="0"/>
              <a:t>+351 223 751 350</a:t>
            </a:r>
          </a:p>
          <a:p>
            <a:pPr defTabSz="896386">
              <a:defRPr/>
            </a:pPr>
            <a:r>
              <a:rPr lang="pt-PT" sz="1961" b="1" kern="0" dirty="0"/>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3467" y="4316374"/>
            <a:ext cx="2262982" cy="950758"/>
          </a:xfrm>
          <a:prstGeom prst="rect">
            <a:avLst/>
          </a:prstGeom>
        </p:spPr>
      </p:pic>
    </p:spTree>
    <p:extLst>
      <p:ext uri="{BB962C8B-B14F-4D97-AF65-F5344CB8AC3E}">
        <p14:creationId xmlns:p14="http://schemas.microsoft.com/office/powerpoint/2010/main" val="99044505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bwMode="auto">
          <a:xfrm>
            <a:off x="398411" y="1928910"/>
            <a:ext cx="11337319" cy="3000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336145" indent="-336145" defTabSz="896386">
              <a:buClr>
                <a:srgbClr val="0072C6"/>
              </a:buClr>
              <a:defRPr/>
            </a:pPr>
            <a:r>
              <a:rPr lang="en-US" sz="3600" dirty="0">
                <a:gradFill>
                  <a:gsLst>
                    <a:gs pos="1250">
                      <a:schemeClr val="tx1"/>
                    </a:gs>
                    <a:gs pos="99000">
                      <a:schemeClr val="tx1"/>
                    </a:gs>
                  </a:gsLst>
                  <a:lin ang="5400000" scaled="0"/>
                </a:gradFill>
                <a:latin typeface="+mj-lt"/>
              </a:rPr>
              <a:t>Introduction to Azure API Management </a:t>
            </a:r>
          </a:p>
          <a:p>
            <a:pPr marL="336145" indent="-336145" defTabSz="896386">
              <a:buClr>
                <a:srgbClr val="0072C6"/>
              </a:buClr>
              <a:defRPr/>
            </a:pPr>
            <a:r>
              <a:rPr lang="en-US" sz="3600" dirty="0">
                <a:gradFill>
                  <a:gsLst>
                    <a:gs pos="1250">
                      <a:schemeClr val="tx1"/>
                    </a:gs>
                    <a:gs pos="99000">
                      <a:schemeClr val="tx1"/>
                    </a:gs>
                  </a:gsLst>
                  <a:lin ang="5400000" scaled="0"/>
                </a:gradFill>
                <a:latin typeface="+mj-lt"/>
              </a:rPr>
              <a:t>Explain API Management and its value</a:t>
            </a:r>
          </a:p>
          <a:p>
            <a:pPr marL="336145" indent="-336145" defTabSz="896386">
              <a:buClr>
                <a:srgbClr val="0072C6"/>
              </a:buClr>
              <a:defRPr/>
            </a:pPr>
            <a:r>
              <a:rPr lang="en-US" sz="3600" dirty="0">
                <a:gradFill>
                  <a:gsLst>
                    <a:gs pos="1250">
                      <a:schemeClr val="tx1"/>
                    </a:gs>
                    <a:gs pos="99000">
                      <a:schemeClr val="tx1"/>
                    </a:gs>
                  </a:gsLst>
                  <a:lin ang="5400000" scaled="0"/>
                </a:gradFill>
                <a:latin typeface="+mj-lt"/>
              </a:rPr>
              <a:t>Show API Management in action</a:t>
            </a:r>
          </a:p>
        </p:txBody>
      </p:sp>
      <p:sp>
        <p:nvSpPr>
          <p:cNvPr id="4" name="Title 1"/>
          <p:cNvSpPr txBox="1">
            <a:spLocks/>
          </p:cNvSpPr>
          <p:nvPr/>
        </p:nvSpPr>
        <p:spPr>
          <a:xfrm>
            <a:off x="560798" y="416496"/>
            <a:ext cx="11079822" cy="1325563"/>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Agenda</a:t>
            </a:r>
          </a:p>
        </p:txBody>
      </p:sp>
    </p:spTree>
    <p:extLst>
      <p:ext uri="{BB962C8B-B14F-4D97-AF65-F5344CB8AC3E}">
        <p14:creationId xmlns:p14="http://schemas.microsoft.com/office/powerpoint/2010/main" val="180017004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API?</a:t>
            </a:r>
          </a:p>
        </p:txBody>
      </p:sp>
      <p:sp>
        <p:nvSpPr>
          <p:cNvPr id="3" name="Content Placeholder 2"/>
          <p:cNvSpPr>
            <a:spLocks noGrp="1"/>
          </p:cNvSpPr>
          <p:nvPr>
            <p:ph idx="1"/>
          </p:nvPr>
        </p:nvSpPr>
        <p:spPr/>
        <p:txBody>
          <a:bodyPr/>
          <a:lstStyle/>
          <a:p>
            <a:r>
              <a:rPr lang="en-US" dirty="0"/>
              <a:t>“In the simplest terms, an application programming interface, or API, is a set of requirements that enables one application to talk to another application.” *</a:t>
            </a:r>
          </a:p>
        </p:txBody>
      </p:sp>
      <p:sp>
        <p:nvSpPr>
          <p:cNvPr id="5" name="TextBox 4"/>
          <p:cNvSpPr txBox="1"/>
          <p:nvPr/>
        </p:nvSpPr>
        <p:spPr>
          <a:xfrm>
            <a:off x="809469" y="6438778"/>
            <a:ext cx="4630307" cy="61555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 http://readwrite.com/2013/04/24/api-gold-rush</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429418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21501"/>
          <a:stretch/>
        </p:blipFill>
        <p:spPr>
          <a:xfrm>
            <a:off x="0" y="0"/>
            <a:ext cx="12192000" cy="6991004"/>
          </a:xfrm>
          <a:prstGeom prst="rect">
            <a:avLst/>
          </a:prstGeom>
        </p:spPr>
      </p:pic>
      <p:sp>
        <p:nvSpPr>
          <p:cNvPr id="3" name="TextBox 2"/>
          <p:cNvSpPr txBox="1"/>
          <p:nvPr/>
        </p:nvSpPr>
        <p:spPr>
          <a:xfrm>
            <a:off x="306188" y="6676993"/>
            <a:ext cx="11579624" cy="307777"/>
          </a:xfrm>
          <a:prstGeom prst="rect">
            <a:avLst/>
          </a:prstGeom>
          <a:noFill/>
        </p:spPr>
        <p:txBody>
          <a:bodyPr wrap="square" rtlCol="0">
            <a:spAutoFit/>
          </a:bodyPr>
          <a:lstStyle/>
          <a:p>
            <a:pPr lvl="0">
              <a:defRPr/>
            </a:pPr>
            <a:r>
              <a:rPr kumimoji="0" lang="en-US" sz="1400" b="0" i="0" u="none" strike="noStrike" kern="0" cap="none" spc="0" normalizeH="0" baseline="0" noProof="0" dirty="0">
                <a:ln>
                  <a:noFill/>
                </a:ln>
                <a:solidFill>
                  <a:srgbClr val="FF0000"/>
                </a:solidFill>
                <a:effectLst/>
                <a:uLnTx/>
                <a:uFillTx/>
              </a:rPr>
              <a:t>Source Idea from </a:t>
            </a:r>
            <a:r>
              <a:rPr lang="en-US" sz="1400" kern="0" dirty="0" err="1">
                <a:solidFill>
                  <a:srgbClr val="FF0000"/>
                </a:solidFill>
              </a:rPr>
              <a:t>K</a:t>
            </a:r>
            <a:r>
              <a:rPr kumimoji="0" lang="en-US" sz="1400" b="0" i="0" u="none" strike="noStrike" kern="0" cap="none" spc="0" normalizeH="0" baseline="0" noProof="0" dirty="0" err="1">
                <a:ln>
                  <a:noFill/>
                </a:ln>
                <a:solidFill>
                  <a:srgbClr val="FF0000"/>
                </a:solidFill>
                <a:effectLst/>
                <a:uLnTx/>
                <a:uFillTx/>
              </a:rPr>
              <a:t>ent</a:t>
            </a:r>
            <a:r>
              <a:rPr kumimoji="0" lang="en-US" sz="1400" b="0" i="0" u="none" strike="noStrike" kern="0" cap="none" spc="0" normalizeH="0" baseline="0" noProof="0" dirty="0">
                <a:ln>
                  <a:noFill/>
                </a:ln>
                <a:solidFill>
                  <a:srgbClr val="FF0000"/>
                </a:solidFill>
                <a:effectLst/>
                <a:uLnTx/>
                <a:uFillTx/>
              </a:rPr>
              <a:t> Weare </a:t>
            </a:r>
            <a:r>
              <a:rPr lang="en-US" sz="1400" kern="0" dirty="0">
                <a:solidFill>
                  <a:srgbClr val="FF0000"/>
                </a:solidFill>
              </a:rPr>
              <a:t>slides http://www.slideshare.net/biztalk360/api-management-part-1-an-introduction-to-azure-api-management</a:t>
            </a:r>
            <a:endParaRPr kumimoji="0" lang="en-US" sz="1400" b="0"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318128167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Web API?</a:t>
            </a:r>
          </a:p>
        </p:txBody>
      </p:sp>
      <p:sp>
        <p:nvSpPr>
          <p:cNvPr id="3" name="Content Placeholder 2"/>
          <p:cNvSpPr>
            <a:spLocks noGrp="1"/>
          </p:cNvSpPr>
          <p:nvPr>
            <p:ph idx="1"/>
          </p:nvPr>
        </p:nvSpPr>
        <p:spPr/>
        <p:txBody>
          <a:bodyPr/>
          <a:lstStyle/>
          <a:p>
            <a:r>
              <a:rPr lang="en-US" dirty="0"/>
              <a:t>Similar in nature but have a prescribed implementation:</a:t>
            </a:r>
          </a:p>
          <a:p>
            <a:pPr lvl="1"/>
            <a:r>
              <a:rPr lang="en-US" dirty="0"/>
              <a:t>HTTP(s)</a:t>
            </a:r>
          </a:p>
          <a:p>
            <a:pPr lvl="1"/>
            <a:r>
              <a:rPr lang="en-US" dirty="0" err="1"/>
              <a:t>RESTful</a:t>
            </a:r>
            <a:endParaRPr lang="en-US" dirty="0"/>
          </a:p>
          <a:p>
            <a:pPr lvl="1"/>
            <a:r>
              <a:rPr lang="en-US" dirty="0"/>
              <a:t>JSON (preferred), XML (supported)</a:t>
            </a:r>
          </a:p>
          <a:p>
            <a:pPr lvl="1"/>
            <a:r>
              <a:rPr lang="en-US" dirty="0"/>
              <a:t>Spec Driven (Swagger, RAML, WADL, API Blueprint)</a:t>
            </a:r>
          </a:p>
        </p:txBody>
      </p:sp>
      <p:sp>
        <p:nvSpPr>
          <p:cNvPr id="6" name="TextBox 5"/>
          <p:cNvSpPr txBox="1"/>
          <p:nvPr/>
        </p:nvSpPr>
        <p:spPr>
          <a:xfrm>
            <a:off x="2570813" y="3365291"/>
            <a:ext cx="938077"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rPr>
              <a:t>(</a:t>
            </a:r>
            <a:r>
              <a:rPr kumimoji="0" lang="en-US" sz="3200" b="0" i="0" u="none" strike="noStrike" kern="0" cap="none" spc="0" normalizeH="0" baseline="0" noProof="0" dirty="0" err="1">
                <a:ln>
                  <a:noFill/>
                </a:ln>
                <a:solidFill>
                  <a:schemeClr val="bg1"/>
                </a:solidFill>
                <a:effectLst/>
                <a:uLnTx/>
                <a:uFillTx/>
              </a:rPr>
              <a:t>ish</a:t>
            </a:r>
            <a:r>
              <a:rPr kumimoji="0" lang="en-US" sz="3200" b="0" i="0" u="none" strike="noStrike" kern="0" cap="none" spc="0" normalizeH="0" baseline="0" noProof="0" dirty="0">
                <a:ln>
                  <a:noFill/>
                </a:ln>
                <a:solidFill>
                  <a:schemeClr val="bg1"/>
                </a:solidFill>
                <a:effectLst/>
                <a:uLnTx/>
                <a:uFillTx/>
              </a:rPr>
              <a:t>)</a:t>
            </a:r>
            <a:endParaRPr kumimoji="0" lang="en-US" sz="20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82414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Business of APIs</a:t>
            </a:r>
          </a:p>
        </p:txBody>
      </p:sp>
      <p:graphicFrame>
        <p:nvGraphicFramePr>
          <p:cNvPr id="4" name="Diagram 3"/>
          <p:cNvGraphicFramePr/>
          <p:nvPr>
            <p:extLst>
              <p:ext uri="{D42A27DB-BD31-4B8C-83A1-F6EECF244321}">
                <p14:modId xmlns:p14="http://schemas.microsoft.com/office/powerpoint/2010/main" val="871813490"/>
              </p:ext>
            </p:extLst>
          </p:nvPr>
        </p:nvGraphicFramePr>
        <p:xfrm>
          <a:off x="2032000" y="1100667"/>
          <a:ext cx="8128000" cy="5418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857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1D4FDAD5-7770-431D-A28C-FDC285045CB4}"/>
                                            </p:graphicEl>
                                          </p:spTgt>
                                        </p:tgtEl>
                                        <p:attrNameLst>
                                          <p:attrName>style.visibility</p:attrName>
                                        </p:attrNameLst>
                                      </p:cBhvr>
                                      <p:to>
                                        <p:strVal val="visible"/>
                                      </p:to>
                                    </p:set>
                                    <p:animEffect transition="in" filter="fade">
                                      <p:cBhvr>
                                        <p:cTn id="7" dur="500"/>
                                        <p:tgtEl>
                                          <p:spTgt spid="4">
                                            <p:graphicEl>
                                              <a:dgm id="{1D4FDAD5-7770-431D-A28C-FDC285045CB4}"/>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3636E612-9D5D-4DA0-A001-D200B2A3D726}"/>
                                            </p:graphicEl>
                                          </p:spTgt>
                                        </p:tgtEl>
                                        <p:attrNameLst>
                                          <p:attrName>style.visibility</p:attrName>
                                        </p:attrNameLst>
                                      </p:cBhvr>
                                      <p:to>
                                        <p:strVal val="visible"/>
                                      </p:to>
                                    </p:set>
                                    <p:animEffect transition="in" filter="fade">
                                      <p:cBhvr>
                                        <p:cTn id="11" dur="500"/>
                                        <p:tgtEl>
                                          <p:spTgt spid="4">
                                            <p:graphicEl>
                                              <a:dgm id="{3636E612-9D5D-4DA0-A001-D200B2A3D726}"/>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22632344-1227-45AA-AF5B-7B11EB6ADED1}"/>
                                            </p:graphicEl>
                                          </p:spTgt>
                                        </p:tgtEl>
                                        <p:attrNameLst>
                                          <p:attrName>style.visibility</p:attrName>
                                        </p:attrNameLst>
                                      </p:cBhvr>
                                      <p:to>
                                        <p:strVal val="visible"/>
                                      </p:to>
                                    </p:set>
                                    <p:animEffect transition="in" filter="fade">
                                      <p:cBhvr>
                                        <p:cTn id="15" dur="500"/>
                                        <p:tgtEl>
                                          <p:spTgt spid="4">
                                            <p:graphicEl>
                                              <a:dgm id="{22632344-1227-45AA-AF5B-7B11EB6ADED1}"/>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27B311A0-1664-4087-8C9F-EB0D05355158}"/>
                                            </p:graphicEl>
                                          </p:spTgt>
                                        </p:tgtEl>
                                        <p:attrNameLst>
                                          <p:attrName>style.visibility</p:attrName>
                                        </p:attrNameLst>
                                      </p:cBhvr>
                                      <p:to>
                                        <p:strVal val="visible"/>
                                      </p:to>
                                    </p:set>
                                    <p:animEffect transition="in" filter="fade">
                                      <p:cBhvr>
                                        <p:cTn id="19" dur="500"/>
                                        <p:tgtEl>
                                          <p:spTgt spid="4">
                                            <p:graphicEl>
                                              <a:dgm id="{27B311A0-1664-4087-8C9F-EB0D05355158}"/>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63E3DD47-3528-4869-8D8E-005C62E4B217}"/>
                                            </p:graphicEl>
                                          </p:spTgt>
                                        </p:tgtEl>
                                        <p:attrNameLst>
                                          <p:attrName>style.visibility</p:attrName>
                                        </p:attrNameLst>
                                      </p:cBhvr>
                                      <p:to>
                                        <p:strVal val="visible"/>
                                      </p:to>
                                    </p:set>
                                    <p:animEffect transition="in" filter="fade">
                                      <p:cBhvr>
                                        <p:cTn id="23" dur="500"/>
                                        <p:tgtEl>
                                          <p:spTgt spid="4">
                                            <p:graphicEl>
                                              <a:dgm id="{63E3DD47-3528-4869-8D8E-005C62E4B217}"/>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6C32B1BD-FC81-4101-BEB1-A1E3FB0753C7}"/>
                                            </p:graphicEl>
                                          </p:spTgt>
                                        </p:tgtEl>
                                        <p:attrNameLst>
                                          <p:attrName>style.visibility</p:attrName>
                                        </p:attrNameLst>
                                      </p:cBhvr>
                                      <p:to>
                                        <p:strVal val="visible"/>
                                      </p:to>
                                    </p:set>
                                    <p:animEffect transition="in" filter="fade">
                                      <p:cBhvr>
                                        <p:cTn id="27" dur="500"/>
                                        <p:tgtEl>
                                          <p:spTgt spid="4">
                                            <p:graphicEl>
                                              <a:dgm id="{6C32B1BD-FC81-4101-BEB1-A1E3FB0753C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62" y="244267"/>
            <a:ext cx="7030185" cy="9097884"/>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52490" y="393972"/>
            <a:ext cx="350253" cy="802968"/>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538259" y="2004567"/>
            <a:ext cx="1116865" cy="3547525"/>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004914" y="670051"/>
            <a:ext cx="1364513" cy="3694857"/>
          </a:xfrm>
          <a:prstGeom prst="rect">
            <a:avLst/>
          </a:prstGeom>
        </p:spPr>
      </p:pic>
      <p:grpSp>
        <p:nvGrpSpPr>
          <p:cNvPr id="2" name="Group 1"/>
          <p:cNvGrpSpPr/>
          <p:nvPr/>
        </p:nvGrpSpPr>
        <p:grpSpPr>
          <a:xfrm>
            <a:off x="2483739" y="563900"/>
            <a:ext cx="675302" cy="3687218"/>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487240" y="2049150"/>
              <a:ext cx="671380" cy="585771"/>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604343" y="1275044"/>
            <a:ext cx="1352526" cy="4482983"/>
          </a:xfrm>
          <a:prstGeom prst="rect">
            <a:avLst/>
          </a:prstGeom>
        </p:spPr>
      </p:pic>
      <p:sp>
        <p:nvSpPr>
          <p:cNvPr id="7" name="Title 6"/>
          <p:cNvSpPr>
            <a:spLocks noGrp="1"/>
          </p:cNvSpPr>
          <p:nvPr>
            <p:ph type="title" idx="4294967295"/>
          </p:nvPr>
        </p:nvSpPr>
        <p:spPr>
          <a:xfrm>
            <a:off x="536575" y="306388"/>
            <a:ext cx="11655425" cy="898525"/>
          </a:xfrm>
        </p:spPr>
        <p:txBody>
          <a:bodyPr/>
          <a:lstStyle/>
          <a:p>
            <a:pPr algn="r"/>
            <a:r>
              <a:rPr lang="en-US" dirty="0"/>
              <a:t>The rise of APIs</a:t>
            </a:r>
          </a:p>
        </p:txBody>
      </p:sp>
      <p:sp>
        <p:nvSpPr>
          <p:cNvPr id="9" name="Text Placeholder 8"/>
          <p:cNvSpPr>
            <a:spLocks noGrp="1"/>
          </p:cNvSpPr>
          <p:nvPr>
            <p:ph type="body" sz="quarter" idx="4294967295"/>
          </p:nvPr>
        </p:nvSpPr>
        <p:spPr>
          <a:xfrm>
            <a:off x="7307263" y="1417638"/>
            <a:ext cx="4884737" cy="6710362"/>
          </a:xfrm>
        </p:spPr>
        <p:txBody>
          <a:bodyPr/>
          <a:lstStyle/>
          <a:p>
            <a:pPr>
              <a:lnSpc>
                <a:spcPct val="100000"/>
              </a:lnSpc>
            </a:pPr>
            <a:r>
              <a:rPr lang="en-US" sz="2000" dirty="0">
                <a:solidFill>
                  <a:schemeClr val="bg2">
                    <a:lumMod val="25000"/>
                  </a:schemeClr>
                </a:solidFill>
              </a:rPr>
              <a:t>“In the age of the customer, every business is a digital business. This means software is central for today’s enterprises, and </a:t>
            </a:r>
            <a:r>
              <a:rPr lang="en-US" sz="2000" b="1" dirty="0">
                <a:solidFill>
                  <a:schemeClr val="bg2">
                    <a:lumMod val="25000"/>
                  </a:schemeClr>
                </a:solidFill>
              </a:rPr>
              <a:t>APIs are central for today’s software</a:t>
            </a:r>
            <a:r>
              <a:rPr lang="en-US" sz="2000" dirty="0">
                <a:solidFill>
                  <a:schemeClr val="bg2">
                    <a:lumMod val="25000"/>
                  </a:schemeClr>
                </a:solidFill>
              </a:rPr>
              <a:t>.”</a:t>
            </a:r>
          </a:p>
          <a:p>
            <a:pPr>
              <a:lnSpc>
                <a:spcPct val="100000"/>
              </a:lnSpc>
            </a:pPr>
            <a:r>
              <a:rPr lang="en-US" sz="2000" dirty="0">
                <a:solidFill>
                  <a:schemeClr val="bg2">
                    <a:lumMod val="25000"/>
                  </a:schemeClr>
                </a:solidFill>
              </a:rPr>
              <a:t>”... APIs play on the frontlines of business opportunity, creating new sources of revenue and market presence; they play behind the scenes, unlocking data and transactions buried in back-office systems; and they play anywhere in between.”</a:t>
            </a:r>
          </a:p>
          <a:p>
            <a:pPr>
              <a:lnSpc>
                <a:spcPct val="100000"/>
              </a:lnSpc>
            </a:pPr>
            <a:endParaRPr lang="en-US" sz="2000" dirty="0"/>
          </a:p>
          <a:p>
            <a:pPr algn="r">
              <a:lnSpc>
                <a:spcPct val="100000"/>
              </a:lnSpc>
              <a:spcBef>
                <a:spcPts val="0"/>
              </a:spcBef>
            </a:pPr>
            <a:r>
              <a:rPr lang="en-US" sz="1600" dirty="0"/>
              <a:t>“</a:t>
            </a:r>
            <a:r>
              <a:rPr lang="en-US" sz="1600" dirty="0">
                <a:solidFill>
                  <a:schemeClr val="bg2">
                    <a:lumMod val="25000"/>
                  </a:schemeClr>
                </a:solidFill>
              </a:rPr>
              <a:t>Sizing The Market For API Management Solutions” </a:t>
            </a:r>
          </a:p>
          <a:p>
            <a:pPr algn="r">
              <a:lnSpc>
                <a:spcPct val="100000"/>
              </a:lnSpc>
              <a:spcBef>
                <a:spcPts val="0"/>
              </a:spcBef>
            </a:pPr>
            <a:r>
              <a:rPr lang="en-US" sz="1600" dirty="0">
                <a:solidFill>
                  <a:schemeClr val="bg2">
                    <a:lumMod val="25000"/>
                  </a:schemeClr>
                </a:solidFill>
              </a:rPr>
              <a:t>Randy Heffner and Michael Yamnitsky</a:t>
            </a:r>
          </a:p>
          <a:p>
            <a:pPr algn="r">
              <a:lnSpc>
                <a:spcPct val="100000"/>
              </a:lnSpc>
              <a:spcBef>
                <a:spcPts val="0"/>
              </a:spcBef>
            </a:pPr>
            <a:r>
              <a:rPr lang="en-US" sz="1600" dirty="0">
                <a:solidFill>
                  <a:schemeClr val="bg2">
                    <a:lumMod val="25000"/>
                  </a:schemeClr>
                </a:solidFill>
              </a:rPr>
              <a:t>Forrester Research Inc.</a:t>
            </a:r>
          </a:p>
          <a:p>
            <a:pPr algn="r">
              <a:lnSpc>
                <a:spcPct val="100000"/>
              </a:lnSpc>
              <a:spcBef>
                <a:spcPts val="0"/>
              </a:spcBef>
            </a:pPr>
            <a:r>
              <a:rPr lang="en-US" sz="1600" dirty="0">
                <a:solidFill>
                  <a:schemeClr val="bg2">
                    <a:lumMod val="25000"/>
                  </a:schemeClr>
                </a:solidFill>
              </a:rPr>
              <a:t>April 2, 2015 </a:t>
            </a:r>
          </a:p>
          <a:p>
            <a:pPr>
              <a:lnSpc>
                <a:spcPct val="100000"/>
              </a:lnSpc>
            </a:pPr>
            <a:endParaRPr lang="en-US" sz="2000" dirty="0">
              <a:solidFill>
                <a:schemeClr val="bg2">
                  <a:lumMod val="25000"/>
                </a:schemeClr>
              </a:solidFill>
            </a:endParaRPr>
          </a:p>
          <a:p>
            <a:pPr>
              <a:lnSpc>
                <a:spcPct val="100000"/>
              </a:lnSpc>
            </a:pPr>
            <a:endParaRPr lang="en-US" sz="2000" dirty="0">
              <a:solidFill>
                <a:schemeClr val="bg2">
                  <a:lumMod val="25000"/>
                </a:schemeClr>
              </a:solidFill>
            </a:endParaRPr>
          </a:p>
          <a:p>
            <a:pPr>
              <a:lnSpc>
                <a:spcPct val="100000"/>
              </a:lnSpc>
            </a:pPr>
            <a:endParaRPr lang="en-US" sz="2000" dirty="0"/>
          </a:p>
          <a:p>
            <a:pPr>
              <a:lnSpc>
                <a:spcPct val="100000"/>
              </a:lnSpc>
            </a:pPr>
            <a:endParaRPr lang="en-US" sz="2000" dirty="0"/>
          </a:p>
        </p:txBody>
      </p:sp>
    </p:spTree>
    <p:extLst>
      <p:ext uri="{BB962C8B-B14F-4D97-AF65-F5344CB8AC3E}">
        <p14:creationId xmlns:p14="http://schemas.microsoft.com/office/powerpoint/2010/main" val="948037494"/>
      </p:ext>
    </p:extLst>
  </p:cSld>
  <p:clrMapOvr>
    <a:masterClrMapping/>
  </p:clrMapOvr>
  <p:transition spd="slow">
    <p:push dir="u"/>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3998DD3-A322-4A83-9C5D-71EE13D2BF29}" vid="{F11EE93C-0B7F-4695-9BEB-A8D588AA2238}"/>
    </a:ext>
  </a:extLst>
</a:theme>
</file>

<file path=ppt/theme/theme10.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3998DD3-A322-4A83-9C5D-71EE13D2BF29}" vid="{87A84D0E-FF42-445C-826C-F9773245B591}"/>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Mediu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30632 Integrate 20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egrate_2014_Template.potx" id="{6F96BE2E-18DD-4853-9808-10078888F8DE}" vid="{4FC2E935-9033-4F80-832A-E172E9FAC17A}"/>
    </a:ext>
  </a:extLst>
</a:theme>
</file>

<file path=ppt/theme/theme8.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1A4D2FE5-5B99-4C5F-BE7C-BF7E0F728B68}" vid="{2DAD81D4-5DE9-4579-B4FE-45525498839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CEF10188F5DB4CAD48EE3382E598CC" ma:contentTypeVersion="2" ma:contentTypeDescription="Create a new document." ma:contentTypeScope="" ma:versionID="196fd190ee28d1df80497c7f9a7e3af4">
  <xsd:schema xmlns:xsd="http://www.w3.org/2001/XMLSchema" xmlns:xs="http://www.w3.org/2001/XMLSchema" xmlns:p="http://schemas.microsoft.com/office/2006/metadata/properties" xmlns:ns2="6572b90b-9a27-40e9-bbdc-d32d2d31ad39" targetNamespace="http://schemas.microsoft.com/office/2006/metadata/properties" ma:root="true" ma:fieldsID="94359086f69d9b556ad3cef7f3b40eaf" ns2:_="">
    <xsd:import namespace="6572b90b-9a27-40e9-bbdc-d32d2d31ad3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72b90b-9a27-40e9-bbdc-d32d2d31ad3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3BB462-2A91-4B3F-9FCE-37F7078D9C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72b90b-9a27-40e9-bbdc-d32d2d31ad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46F5D8-F08C-4C88-B51F-905962968CB4}">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6572b90b-9a27-40e9-bbdc-d32d2d31ad39"/>
    <ds:schemaRef ds:uri="http://www.w3.org/XML/1998/namespace"/>
    <ds:schemaRef ds:uri="http://purl.org/dc/terms/"/>
  </ds:schemaRefs>
</ds:datastoreItem>
</file>

<file path=customXml/itemProps3.xml><?xml version="1.0" encoding="utf-8"?>
<ds:datastoreItem xmlns:ds="http://schemas.openxmlformats.org/officeDocument/2006/customXml" ds:itemID="{5455A736-E5C5-4DA0-A82D-FA85A565C7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7680</TotalTime>
  <Words>2263</Words>
  <Application>Microsoft Office PowerPoint</Application>
  <PresentationFormat>Widescreen</PresentationFormat>
  <Paragraphs>375</Paragraphs>
  <Slides>39</Slides>
  <Notes>35</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39</vt:i4>
      </vt:variant>
    </vt:vector>
  </HeadingPairs>
  <TitlesOfParts>
    <vt:vector size="61" baseType="lpstr">
      <vt:lpstr>Arial</vt:lpstr>
      <vt:lpstr>Calibri</vt:lpstr>
      <vt:lpstr>Calibri Light</vt:lpstr>
      <vt:lpstr>Consolas</vt:lpstr>
      <vt:lpstr>Segoe Semibold</vt:lpstr>
      <vt:lpstr>Segoe UI</vt:lpstr>
      <vt:lpstr>Segoe UI Light</vt:lpstr>
      <vt:lpstr>Segoe UI Semilight</vt:lpstr>
      <vt:lpstr>Trade Gothic LT</vt:lpstr>
      <vt:lpstr>TradeGothic LT CondEighteen</vt:lpstr>
      <vt:lpstr>Wingdings</vt:lpstr>
      <vt:lpstr>5-30721_Build_2016_Template_Light</vt:lpstr>
      <vt:lpstr>5-30721_Build_2016_Template_Dark</vt:lpstr>
      <vt:lpstr>1_5-30721_Build_2016_Template_Light</vt:lpstr>
      <vt:lpstr>2_BUILD CHARCOAL BACKGROUND</vt:lpstr>
      <vt:lpstr>Office Theme</vt:lpstr>
      <vt:lpstr>Azure Medium</vt:lpstr>
      <vt:lpstr>5-30632 Integrate 2014 Speaker PPT Template</vt:lpstr>
      <vt:lpstr>1_5-30610_Microsoft_Ignite_Keynote_Template</vt:lpstr>
      <vt:lpstr>TechEd 2014 Dk Blue</vt:lpstr>
      <vt:lpstr>MSVID_Product_Brand_template_16-9_WHITE_Cyan-accent</vt:lpstr>
      <vt:lpstr>1_MSVID_Product_Brand_template_16-9_WHITE_Cyan-accent</vt:lpstr>
      <vt:lpstr>API Management Rise of the planet of the Apps </vt:lpstr>
      <vt:lpstr>PowerPoint Presentation</vt:lpstr>
      <vt:lpstr>PowerPoint Presentation</vt:lpstr>
      <vt:lpstr>PowerPoint Presentation</vt:lpstr>
      <vt:lpstr>What is an API?</vt:lpstr>
      <vt:lpstr>PowerPoint Presentation</vt:lpstr>
      <vt:lpstr>What is a Web API?</vt:lpstr>
      <vt:lpstr>Business of APIs</vt:lpstr>
      <vt:lpstr>The rise of APIs</vt:lpstr>
      <vt:lpstr>PowerPoint Presentation</vt:lpstr>
      <vt:lpstr>The Power of APIs</vt:lpstr>
      <vt:lpstr>PowerPoint Presentation</vt:lpstr>
      <vt:lpstr>But…</vt:lpstr>
      <vt:lpstr>Extending a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API Management?</vt:lpstr>
      <vt:lpstr>PowerPoint Presentation</vt:lpstr>
      <vt:lpstr>PowerPoint Presentation</vt:lpstr>
      <vt:lpstr>PowerPoint Presentation</vt:lpstr>
      <vt:lpstr>Azure API Management</vt:lpstr>
      <vt:lpstr>Azure API Management</vt:lpstr>
      <vt:lpstr>Azure API Management</vt:lpstr>
      <vt:lpstr>PowerPoint Presentation</vt:lpstr>
      <vt:lpstr>PowerPoint Presentation</vt:lpstr>
      <vt:lpstr>PowerPoint Presentation</vt:lpstr>
      <vt:lpstr>PowerPoint Presentation</vt:lpstr>
      <vt:lpstr>PowerPoint Presentation</vt:lpstr>
      <vt:lpstr>What is API Management?</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Vinogradsky</dc:creator>
  <cp:lastModifiedBy>Sandro Pereira</cp:lastModifiedBy>
  <cp:revision>126</cp:revision>
  <dcterms:created xsi:type="dcterms:W3CDTF">2016-05-04T21:29:17Z</dcterms:created>
  <dcterms:modified xsi:type="dcterms:W3CDTF">2016-10-07T13:31:48Z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0x01010099CEF10188F5DB4CAD48EE3382E598CC</vt:lpwstr>
  </property>
</Properties>
</file>